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Mono Medium"/>
      <p:regular r:id="rId35"/>
      <p:bold r:id="rId36"/>
      <p:italic r:id="rId37"/>
      <p:boldItalic r:id="rId38"/>
    </p:embeddedFont>
    <p:embeddedFont>
      <p:font typeface="Proxima Nova"/>
      <p:regular r:id="rId39"/>
      <p:bold r:id="rId40"/>
      <p:italic r:id="rId41"/>
      <p:boldItalic r:id="rId42"/>
    </p:embeddedFont>
    <p:embeddedFont>
      <p:font typeface="Economica"/>
      <p:regular r:id="rId43"/>
      <p:bold r:id="rId44"/>
      <p:italic r:id="rId45"/>
      <p:boldItalic r:id="rId46"/>
    </p:embeddedFont>
    <p:embeddedFont>
      <p:font typeface="Rubik Light"/>
      <p:regular r:id="rId47"/>
      <p:bold r:id="rId48"/>
      <p:italic r:id="rId49"/>
      <p:boldItalic r:id="rId50"/>
    </p:embeddedFont>
    <p:embeddedFont>
      <p:font typeface="Roboto"/>
      <p:regular r:id="rId51"/>
      <p:bold r:id="rId52"/>
      <p:italic r:id="rId53"/>
      <p:boldItalic r:id="rId54"/>
    </p:embeddedFont>
    <p:embeddedFont>
      <p:font typeface="Rubik"/>
      <p:regular r:id="rId55"/>
      <p:bold r:id="rId56"/>
      <p:italic r:id="rId57"/>
      <p:boldItalic r:id="rId58"/>
    </p:embeddedFont>
    <p:embeddedFont>
      <p:font typeface="Alfa Slab One"/>
      <p:regular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596">
          <p15:clr>
            <a:srgbClr val="9AA0A6"/>
          </p15:clr>
        </p15:guide>
        <p15:guide id="3" orient="horz" pos="1871">
          <p15:clr>
            <a:srgbClr val="9AA0A6"/>
          </p15:clr>
        </p15:guide>
        <p15:guide id="4" pos="4233">
          <p15:clr>
            <a:srgbClr val="9AA0A6"/>
          </p15:clr>
        </p15:guide>
      </p15:sldGuideLst>
    </p:ext>
    <p:ext uri="GoogleSlidesCustomDataVersion2">
      <go:slidesCustomData xmlns:go="http://customooxmlschemas.google.com/" r:id="rId64" roundtripDataSignature="AMtx7mg94jvICRDzZAljD2GMuQNxctzH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596" orient="horz"/>
        <p:guide pos="1871" orient="horz"/>
        <p:guide pos="423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ubikLight-bold.fntdata"/><Relationship Id="rId47" Type="http://schemas.openxmlformats.org/officeDocument/2006/relationships/font" Target="fonts/RubikLight-regular.fntdata"/><Relationship Id="rId49" Type="http://schemas.openxmlformats.org/officeDocument/2006/relationships/font" Target="fonts/Rubik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MonoMedium-regular.fntdata"/><Relationship Id="rId34" Type="http://schemas.openxmlformats.org/officeDocument/2006/relationships/slide" Target="slides/slide29.xml"/><Relationship Id="rId37" Type="http://schemas.openxmlformats.org/officeDocument/2006/relationships/font" Target="fonts/RobotoMonoMedium-italic.fntdata"/><Relationship Id="rId36" Type="http://schemas.openxmlformats.org/officeDocument/2006/relationships/font" Target="fonts/RobotoMonoMedium-bold.fntdata"/><Relationship Id="rId39" Type="http://schemas.openxmlformats.org/officeDocument/2006/relationships/font" Target="fonts/ProximaNova-regular.fntdata"/><Relationship Id="rId38" Type="http://schemas.openxmlformats.org/officeDocument/2006/relationships/font" Target="fonts/RobotoMonoMedium-boldItalic.fntdata"/><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font" Target="fonts/RubikLight-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Rubik-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Rubik-italic.fntdata"/><Relationship Id="rId12" Type="http://schemas.openxmlformats.org/officeDocument/2006/relationships/slide" Target="slides/slide7.xml"/><Relationship Id="rId56" Type="http://schemas.openxmlformats.org/officeDocument/2006/relationships/font" Target="fonts/Rubik-bold.fntdata"/><Relationship Id="rId15" Type="http://schemas.openxmlformats.org/officeDocument/2006/relationships/slide" Target="slides/slide10.xml"/><Relationship Id="rId59" Type="http://schemas.openxmlformats.org/officeDocument/2006/relationships/font" Target="fonts/AlfaSlabOne-regular.fntdata"/><Relationship Id="rId14" Type="http://schemas.openxmlformats.org/officeDocument/2006/relationships/slide" Target="slides/slide9.xml"/><Relationship Id="rId58" Type="http://schemas.openxmlformats.org/officeDocument/2006/relationships/font" Target="fonts/Rubi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9to5google.com/2018/10/18/google-machine-learning-crash-course-ai-fairness/" TargetMode="External"/><Relationship Id="rId3" Type="http://schemas.openxmlformats.org/officeDocument/2006/relationships/hyperlink" Target="https://9to5google.com/2018/10/18/google-machine-learning-crash-course-ai-fairnes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9to5google.com/2018/10/18/google-machine-learning-crash-course-ai-fairness/" TargetMode="External"/><Relationship Id="rId3" Type="http://schemas.openxmlformats.org/officeDocument/2006/relationships/hyperlink" Target="https://9to5google.com/2018/10/18/google-machine-learning-crash-course-ai-fairnes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Toda la parte de visualizaciones de la materia está centrada alrededor de qué conceptos de estadística y probabilidad se benefician de visualizaciones y cómo comunicarlos adecuadamente.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Pallete http://paletton.com/#uid=71Z0u0kketqasL5fO-fowqrrFla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5413087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f5413087c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Estos tres conceptos (análisis de datos, ciencia de datos y aprendizaje automático) no tienen definiciones que los separen completamente. Existen muchas áreas donde se superponen, e incluso podríamos hablar de que algunos engloban a los otros.</a:t>
            </a:r>
            <a:endParaRPr/>
          </a:p>
          <a:p>
            <a:pPr indent="0" lvl="0" marL="0" rtl="0" algn="l">
              <a:lnSpc>
                <a:spcPct val="100000"/>
              </a:lnSpc>
              <a:spcBef>
                <a:spcPts val="0"/>
              </a:spcBef>
              <a:spcAft>
                <a:spcPts val="0"/>
              </a:spcAft>
              <a:buSzPts val="1100"/>
              <a:buNone/>
            </a:pPr>
            <a:r>
              <a:rPr b="1" lang="es"/>
              <a:t>Análisis de datos</a:t>
            </a:r>
            <a:r>
              <a:rPr lang="es"/>
              <a:t>: podemos pensar que el análisis de datos es lo que se hacía antes de que las herramientas de ciencia de datos y machine learning estuvieran disponibles para todo el mundo. Se plantea una pregunta, por ejemplo, ¿por qué nuestros clientes están comprando menos? y se procede a un análisis manual para responderla. Esto no quiere decir que no se utilicen herramientas automáticas, muchas veces muy complejas, pero el análisis está guiado por la intuición del analista, que prueba o descarta una serie de hipótesis pre-existentes. Esto lleva a que tenga un poder de análisis limitado, y por eso decimos que detecta patrones superficiales. No quiere decir que el fenómeno tenga que ser simple, sino que la respuesta a nuestra pregunta puede encontrarse en la “superficie” de nuestros datos, o dependemos de que el analista pueda hacerlos surgir combinando otros datos a partir de su conocimiento de dominio.</a:t>
            </a:r>
            <a:endParaRPr/>
          </a:p>
          <a:p>
            <a:pPr indent="0" lvl="0" marL="0" rtl="0" algn="l">
              <a:lnSpc>
                <a:spcPct val="100000"/>
              </a:lnSpc>
              <a:spcBef>
                <a:spcPts val="0"/>
              </a:spcBef>
              <a:spcAft>
                <a:spcPts val="0"/>
              </a:spcAft>
              <a:buSzPts val="1100"/>
              <a:buNone/>
            </a:pPr>
            <a:r>
              <a:rPr b="1" lang="es"/>
              <a:t>Aprendizaje automático</a:t>
            </a:r>
            <a:r>
              <a:rPr lang="es"/>
              <a:t> (o machine learning): es una clase bastante particular de análisis de datos, que se basa en usar modelos matemáticos, generalmente muy complejos, para predecir o describir un conjunto de datos sin tener que explícitamente programar las instrucciones para ello. La interpretabilidad del modelo, en el sentido de descubrir los por qué de los fenómenos, muchas veces no es una prioridad. Las redes neuronales, uno de los métodos más populares, son cajas negras imposibles de interpretar, y aún así son ampliamente utilizadas. Por ejemplo, un tipo de pregunta a responder con machine learning es “cuánto va a gastar el cliente X durante el próximo mes?” Para ello, se crea un modelo, se entrena con datos de cuánto gastaron miles de clientes anteriormente, y se lo utiliza para predecir sobre cada cliente en particular. Dependiendo del modelo que se utilice, tal vez podemos saber qué características del cliente son utilizadas para estimar cuánto va a gastar, por ejemplo la edad, el género, el país de origen, el nivel de ingresos, etc. </a:t>
            </a:r>
            <a:endParaRPr/>
          </a:p>
          <a:p>
            <a:pPr indent="0" lvl="0" marL="0" rtl="0" algn="l">
              <a:lnSpc>
                <a:spcPct val="100000"/>
              </a:lnSpc>
              <a:spcBef>
                <a:spcPts val="0"/>
              </a:spcBef>
              <a:spcAft>
                <a:spcPts val="0"/>
              </a:spcAft>
              <a:buSzPts val="1100"/>
              <a:buNone/>
            </a:pPr>
            <a:r>
              <a:rPr lang="es"/>
              <a:t>La gran ventaja del machine learning es que el modelo hace todo el análisis de los datos de entrada por sí sólo y sin intervención de un analista, por lo tanto, pueden procesar muchos más datos que un humano y descubrir patrones mucho más complejos. O al menos esa es la promesa, pero veremos durante las últimas 3 materias obligatorias más las optativas que elijan, cómo utilizar adecuadamente estos modelos. Hay que tener en cuenta también que la capacidad de los modelos actuales es limitada, por lo cual es todavía necesario un paso previo de análisis de datos para limitar y reconfigurar los datos de entrada de manera que el modelo tenga más chances de hacer bien su trabajo.</a:t>
            </a:r>
            <a:endParaRPr/>
          </a:p>
          <a:p>
            <a:pPr indent="0" lvl="0" marL="0" rtl="0" algn="l">
              <a:lnSpc>
                <a:spcPct val="100000"/>
              </a:lnSpc>
              <a:spcBef>
                <a:spcPts val="0"/>
              </a:spcBef>
              <a:spcAft>
                <a:spcPts val="0"/>
              </a:spcAft>
              <a:buSzPts val="1100"/>
              <a:buNone/>
            </a:pPr>
            <a:r>
              <a:rPr b="1" lang="es"/>
              <a:t>Ciencia de datos</a:t>
            </a:r>
            <a:r>
              <a:rPr lang="es"/>
              <a:t>: la ciencia de datos es un término muy general, que</a:t>
            </a:r>
            <a:r>
              <a:rPr lang="es">
                <a:solidFill>
                  <a:schemeClr val="dk1"/>
                </a:solidFill>
              </a:rPr>
              <a:t> engloba un gran conjunto de herramientas y técnicas utilizadas en el análisis automático o semiautomático de grandes conjuntos de datos.</a:t>
            </a:r>
            <a:r>
              <a:rPr lang="es"/>
              <a:t> A eso tenemos que sumarle que muchas veces está siendo usada más para llamar la atención de posibles inversores que para definir el tipo de trabajo que se realiza. Por ello, es difícil responder qué es data science y qué no. Sin ir más lejos, la wikipedia lo define como una generalización de todas las técnicas disponibles, incluyendo el análisis de datos y el aprendizaje automático, e incluso llega a mencionarlo como un cuarto paradigma de la ciencia. Vamos a tratar de listar algunas diferencias entre la ciencia de datos y las otras dos áreas desde un punto de vista práctico:</a:t>
            </a:r>
            <a:endParaRPr/>
          </a:p>
          <a:p>
            <a:pPr indent="-298450" lvl="0" marL="457200" rtl="0" algn="l">
              <a:lnSpc>
                <a:spcPct val="100000"/>
              </a:lnSpc>
              <a:spcBef>
                <a:spcPts val="0"/>
              </a:spcBef>
              <a:spcAft>
                <a:spcPts val="0"/>
              </a:spcAft>
              <a:buSzPts val="1100"/>
              <a:buChar char="●"/>
            </a:pPr>
            <a:r>
              <a:rPr lang="es"/>
              <a:t>La ciencia de datos usa análisis y machine learning, pero muchas veces no profundiza en ellos. Por ejemplo, un machine learning engineer especializado en redes neuronales sabe hasta el último detalle de cómo funciona y podría desarrollar tipos nuevos de redes, mientras que un data scientist puede usar redes neuronales siguiendo alguna receta ya conocida, pero no necesariamente tener el conocimiento como para inventar recetas nuevas.</a:t>
            </a:r>
            <a:endParaRPr/>
          </a:p>
          <a:p>
            <a:pPr indent="-298450" lvl="0" marL="457200" rtl="0" algn="l">
              <a:lnSpc>
                <a:spcPct val="100000"/>
              </a:lnSpc>
              <a:spcBef>
                <a:spcPts val="0"/>
              </a:spcBef>
              <a:spcAft>
                <a:spcPts val="0"/>
              </a:spcAft>
              <a:buSzPts val="1100"/>
              <a:buChar char="●"/>
            </a:pPr>
            <a:r>
              <a:rPr lang="es"/>
              <a:t>La ciencia de datos sigue procesos analíticos y exploratorios. En la mayoría de los problemas reales (o sea, no en las competencias de Kaggle), las variables de interés están parcialmente definidas. Tenemos una idea aproximada de qué queremos encontrar, por ejemplo, “¿cómo hacer que los clientes gasten más dinero en nuestra plataforma?”. Antes de poder buscar un modelo que explique los datos, primero tenemos que entender qué datos queremos explicar, para qué, y cuáles son las métricas de impacto. Dentro de todo el proceso, probablemente haya una etapa de análisis de datos inicial para plantear hipótesis, una etapa de análisis automático para descubrir patrones, y finalmente una etapa de machine learning para generar el modelo más adecuado según lo que se aprendió en las etapas anteriores.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Open Sans"/>
                <a:ea typeface="Open Sans"/>
                <a:cs typeface="Open Sans"/>
                <a:sym typeface="Open Sans"/>
              </a:rPr>
              <a:t>Lo que encontraremos es que el data science es un ciclo que siempre puede tener más iteraciones, y que generalmente está limitada por el tiempo o por el dinero. Este gráfico resume este concepto de manera “idealizada”. Dentro de un proyecto de ciencia de datos, pasamos muchas veces por distintas etapas y utilizamos todas las herramientas que tengamos disponibles, desde modelos super sofisticados hasta tests de hipótesis estadística. Una vez que obtuvimos resultados, estos son evaluados y aplicados, dando origen a nuevas necesidades de negocios que vuelven a  disparar el ciclo. Otras veces, se recomienza simplemente por la necesidad de mantenerse competitivo utilizando las últimas herramientas disponibles, y las tecnologías en data science avanzan </a:t>
            </a:r>
            <a:r>
              <a:rPr i="1" lang="es" sz="1200">
                <a:solidFill>
                  <a:schemeClr val="dk1"/>
                </a:solidFill>
                <a:latin typeface="Open Sans"/>
                <a:ea typeface="Open Sans"/>
                <a:cs typeface="Open Sans"/>
                <a:sym typeface="Open Sans"/>
              </a:rPr>
              <a:t>rápido</a:t>
            </a:r>
            <a:r>
              <a:rPr lang="es"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es" sz="1200">
                <a:solidFill>
                  <a:schemeClr val="dk1"/>
                </a:solidFill>
                <a:latin typeface="Open Sans"/>
                <a:ea typeface="Open Sans"/>
                <a:cs typeface="Open Sans"/>
                <a:sym typeface="Open Sans"/>
              </a:rPr>
              <a:t>Otras materias también están fuertemente correlacionadas con las etapas 02 a 04 de este ciclo, y algunas visitan muchas partes. ¿Y qué pasa con la etapa 01? Esta la trabajarán durante las mentorías, donde tendrán un problema real para ejercitar el criterio que vayan aprendiendo a lo largo de las materias. Por eso, es </a:t>
            </a:r>
            <a:r>
              <a:rPr b="1" lang="es" sz="1200">
                <a:solidFill>
                  <a:schemeClr val="dk1"/>
                </a:solidFill>
                <a:latin typeface="Open Sans"/>
                <a:ea typeface="Open Sans"/>
                <a:cs typeface="Open Sans"/>
                <a:sym typeface="Open Sans"/>
              </a:rPr>
              <a:t>indispensable</a:t>
            </a:r>
            <a:r>
              <a:rPr lang="es" sz="1200">
                <a:solidFill>
                  <a:schemeClr val="dk1"/>
                </a:solidFill>
                <a:latin typeface="Open Sans"/>
                <a:ea typeface="Open Sans"/>
                <a:cs typeface="Open Sans"/>
                <a:sym typeface="Open Sans"/>
              </a:rPr>
              <a:t> que desarrollen un buen sistema de trabajo con su equipo y con su mentor.</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Open Sans"/>
                <a:ea typeface="Open Sans"/>
                <a:cs typeface="Open Sans"/>
                <a:sym typeface="Open Sans"/>
              </a:rPr>
              <a:t>Lo que encontraremos es que el data science es un ciclo que siempre puede tener más iteraciones, y que generalmente está limitada por el tiempo o por el dinero. Este gráfico resume este concepto de manera “idealizada”. Dentro de un proyecto de ciencia de datos, pasamos muchas veces por distintas etapas y utilizamos todas las herramientas que tengamos disponibles, desde modelos super sofisticados hasta tests de hipótesis estadística. Una vez que obtuvimos resultados, estos son evaluados y aplicados, dando origen a nuevas necesidades de negocios que vuelven a  disparar el ciclo. Otras veces, se recomienza simplemente por la necesidad de mantenerse competitivo utilizando las últimas herramientas disponibles, y las tecnologías en data science avanzan </a:t>
            </a:r>
            <a:r>
              <a:rPr i="1" lang="es" sz="1200">
                <a:solidFill>
                  <a:schemeClr val="dk1"/>
                </a:solidFill>
                <a:latin typeface="Open Sans"/>
                <a:ea typeface="Open Sans"/>
                <a:cs typeface="Open Sans"/>
                <a:sym typeface="Open Sans"/>
              </a:rPr>
              <a:t>rápido</a:t>
            </a:r>
            <a:r>
              <a:rPr lang="es"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indent="0" lvl="0" marL="0" rtl="0" algn="l">
              <a:lnSpc>
                <a:spcPct val="115000"/>
              </a:lnSpc>
              <a:spcBef>
                <a:spcPts val="1600"/>
              </a:spcBef>
              <a:spcAft>
                <a:spcPts val="1600"/>
              </a:spcAft>
              <a:buClr>
                <a:schemeClr val="dk1"/>
              </a:buClr>
              <a:buSzPts val="1100"/>
              <a:buFont typeface="Arial"/>
              <a:buNone/>
            </a:pPr>
            <a:r>
              <a:rPr lang="es" sz="1200">
                <a:solidFill>
                  <a:schemeClr val="dk1"/>
                </a:solidFill>
                <a:latin typeface="Open Sans"/>
                <a:ea typeface="Open Sans"/>
                <a:cs typeface="Open Sans"/>
                <a:sym typeface="Open Sans"/>
              </a:rPr>
              <a:t>Otras materias también están fuertemente correlacionadas con las etapas 02 a 04 de este ciclo, y algunas visitan muchas partes. ¿Y qué pasa con la etapa 01? Esta la trabajarán durante las mentorías, donde tendrán un problema real para ejercitar el criterio que vayan aprendiendo a lo largo de las materias. Por eso, es </a:t>
            </a:r>
            <a:r>
              <a:rPr b="1" lang="es" sz="1200">
                <a:solidFill>
                  <a:schemeClr val="dk1"/>
                </a:solidFill>
                <a:latin typeface="Open Sans"/>
                <a:ea typeface="Open Sans"/>
                <a:cs typeface="Open Sans"/>
                <a:sym typeface="Open Sans"/>
              </a:rPr>
              <a:t>indispensable</a:t>
            </a:r>
            <a:r>
              <a:rPr lang="es" sz="1200">
                <a:solidFill>
                  <a:schemeClr val="dk1"/>
                </a:solidFill>
                <a:latin typeface="Open Sans"/>
                <a:ea typeface="Open Sans"/>
                <a:cs typeface="Open Sans"/>
                <a:sym typeface="Open Sans"/>
              </a:rPr>
              <a:t> que desarrollen un buen sistema de trabajo con su equipo y con su mentor.</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050">
                <a:solidFill>
                  <a:srgbClr val="757575"/>
                </a:solidFill>
                <a:highlight>
                  <a:srgbClr val="FFFFFF"/>
                </a:highlight>
              </a:rPr>
              <a:t>¿Respondió “bananas”? ¿Por qué no mencionó el rollo de bolsas de plástico? ¿O el color de las bananas? Este ejemplo proviene del</a:t>
            </a:r>
            <a:r>
              <a:rPr lang="es" sz="1050">
                <a:solidFill>
                  <a:srgbClr val="757575"/>
                </a:solidFill>
                <a:highlight>
                  <a:srgbClr val="FFFFFF"/>
                </a:highlight>
                <a:uFill>
                  <a:noFill/>
                </a:uFill>
                <a:hlinkClick r:id="rId2">
                  <a:extLst>
                    <a:ext uri="{A12FA001-AC4F-418D-AE19-62706E023703}">
                      <ahyp:hlinkClr val="tx"/>
                    </a:ext>
                  </a:extLst>
                </a:hlinkClick>
              </a:rPr>
              <a:t> </a:t>
            </a:r>
            <a:r>
              <a:rPr lang="es" sz="1050" u="sng">
                <a:solidFill>
                  <a:srgbClr val="2200CC"/>
                </a:solidFill>
                <a:highlight>
                  <a:srgbClr val="FFFFFF"/>
                </a:highlight>
                <a:hlinkClick r:id="rId3">
                  <a:extLst>
                    <a:ext uri="{A12FA001-AC4F-418D-AE19-62706E023703}">
                      <ahyp:hlinkClr val="tx"/>
                    </a:ext>
                  </a:extLst>
                </a:hlinkClick>
              </a:rPr>
              <a:t>curso de formación</a:t>
            </a:r>
            <a:r>
              <a:rPr lang="es" sz="1050">
                <a:solidFill>
                  <a:srgbClr val="757575"/>
                </a:solidFill>
                <a:highlight>
                  <a:srgbClr val="FFFFFF"/>
                </a:highlight>
              </a:rPr>
              <a:t> de “AI Fairness” (Justicia en IA) de Google y demuestra que aunque las tres respuestas son técnicamente correctas, por alguna razón tenemos un sesgo para preferir una de ellas. No todas las personas compartirán ese sesgo; lo que percibimos y cómo respondemos está influenciado por nuestras normas. Si vive en un planeta donde todas las bananas son azules, puede responder “bananas amarillas” aquí. Si nunca antes había visto una banana, puede decir “estantes con cosas amarillas”. También correcto…</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050">
                <a:solidFill>
                  <a:srgbClr val="757575"/>
                </a:solidFill>
                <a:highlight>
                  <a:schemeClr val="lt1"/>
                </a:highlight>
              </a:rPr>
              <a:t>¿Respondió “bananas”? ¿Por qué no mencionó el rollo de bolsas de plástico? ¿O el color de las bananas? Este ejemplo proviene del</a:t>
            </a:r>
            <a:r>
              <a:rPr lang="es" sz="1050">
                <a:solidFill>
                  <a:srgbClr val="757575"/>
                </a:solidFill>
                <a:highlight>
                  <a:schemeClr val="lt1"/>
                </a:highlight>
                <a:uFill>
                  <a:noFill/>
                </a:uFill>
                <a:hlinkClick r:id="rId2">
                  <a:extLst>
                    <a:ext uri="{A12FA001-AC4F-418D-AE19-62706E023703}">
                      <ahyp:hlinkClr val="tx"/>
                    </a:ext>
                  </a:extLst>
                </a:hlinkClick>
              </a:rPr>
              <a:t> </a:t>
            </a:r>
            <a:r>
              <a:rPr lang="es" sz="1050" u="sng">
                <a:solidFill>
                  <a:schemeClr val="hlink"/>
                </a:solidFill>
                <a:highlight>
                  <a:schemeClr val="lt1"/>
                </a:highlight>
                <a:hlinkClick r:id="rId3"/>
              </a:rPr>
              <a:t>curso de formación</a:t>
            </a:r>
            <a:r>
              <a:rPr lang="es" sz="1050">
                <a:solidFill>
                  <a:srgbClr val="757575"/>
                </a:solidFill>
                <a:highlight>
                  <a:schemeClr val="lt1"/>
                </a:highlight>
              </a:rPr>
              <a:t> de “AI Fairness” (Justicia en IA) de Google y demuestra que aunque las tres respuestas son técnicamente correctas, por alguna razón tenemos un sesgo para preferir una de ellas. No todas las personas compartirán ese sesgo; lo que percibimos y cómo respondemos está influenciado por nuestras normas. Si vive en un planeta donde todas las bananas son azules, puede responder “bananas amarillas” aquí. Si nunca antes había visto una banana, puede decir “estantes con cosas amarillas”. También correcto…</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5413087c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f5413087c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5413087c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f5413087cc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5413087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f5413087c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5413087c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f5413087cc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5413087c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f5413087c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5413087c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f5413087c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5413087c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f5413087cc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Estas son algunas de las aplicaciones que vamos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f52a32ad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1f52a32ad5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Estas son algunas de las aplicaciones que vamos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Para poder maximizar el aprendizaje durante esta materia, primero es importante tener un pantallazo general de lo que van a aprender durante toda la diplomatura y cómo es el trabajo de data scientists. De esta manera, podremos tener una idea de la utilidad de las herramientas que van a aprender durante este materia, y por que es crítico tener un entendimiento sólido de los conceptos de estadística y análisis de datos.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5413087c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f5413087cc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Estos tres conceptos (análisis de datos, ciencia de datos y aprendizaje automático) no tienen definiciones que los separen completamente. Existen muchas áreas donde se superponen, e incluso podríamos hablar de que algunos engloban a los otros.</a:t>
            </a:r>
            <a:endParaRPr/>
          </a:p>
          <a:p>
            <a:pPr indent="0" lvl="0" marL="0" rtl="0" algn="l">
              <a:lnSpc>
                <a:spcPct val="100000"/>
              </a:lnSpc>
              <a:spcBef>
                <a:spcPts val="0"/>
              </a:spcBef>
              <a:spcAft>
                <a:spcPts val="0"/>
              </a:spcAft>
              <a:buSzPts val="1100"/>
              <a:buNone/>
            </a:pPr>
            <a:r>
              <a:rPr b="1" lang="es"/>
              <a:t>Análisis de datos</a:t>
            </a:r>
            <a:r>
              <a:rPr lang="es"/>
              <a:t>: podemos pensar que el análisis de datos es lo que se hacía antes de que las herramientas de ciencia de datos y machine learning estuvieran disponibles para todo el mundo. Se plantea una pregunta, por ejemplo, ¿por qué nuestros clientes están comprando menos? y se procede a un análisis manual para responderla. Esto no quiere decir que no se utilicen herramientas automáticas, muchas veces muy complejas, pero el análisis está guiado por la intuición del analista, que prueba o descarta una serie de hipótesis pre-existentes. Esto lleva a que tenga un poder de análisis limitado, y por eso decimos que detecta patrones superficiales. No quiere decir que el fenómeno tenga que ser simple, sino que la respuesta a nuestra pregunta puede encontrarse en la “superficie” de nuestros datos, o dependemos de que el analista pueda hacerlos surgir combinando otros datos a partir de su conocimiento de dominio.</a:t>
            </a:r>
            <a:endParaRPr/>
          </a:p>
          <a:p>
            <a:pPr indent="0" lvl="0" marL="0" rtl="0" algn="l">
              <a:lnSpc>
                <a:spcPct val="100000"/>
              </a:lnSpc>
              <a:spcBef>
                <a:spcPts val="0"/>
              </a:spcBef>
              <a:spcAft>
                <a:spcPts val="0"/>
              </a:spcAft>
              <a:buSzPts val="1100"/>
              <a:buNone/>
            </a:pPr>
            <a:r>
              <a:rPr b="1" lang="es"/>
              <a:t>Aprendizaje automático</a:t>
            </a:r>
            <a:r>
              <a:rPr lang="es"/>
              <a:t> (o machine learning): es una clase bastante particular de análisis de datos, que se basa en usar modelos matemáticos, generalmente muy complejos, para predecir o describir un conjunto de datos sin tener que explícitamente programar las instrucciones para ello. La interpretabilidad del modelo, en el sentido de descubrir los por qué de los fenómenos, muchas veces no es una prioridad. Las redes neuronales, uno de los métodos más populares, son cajas negras imposibles de interpretar, y aún así son ampliamente utilizadas. Por ejemplo, un tipo de pregunta a responder con machine learning es “cuánto va a gastar el cliente X durante el próximo mes?” Para ello, se crea un modelo, se entrena con datos de cuánto gastaron miles de clientes anteriormente, y se lo utiliza para predecir sobre cada cliente en particular. Dependiendo del modelo que se utilice, tal vez podemos saber qué características del cliente son utilizadas para estimar cuánto va a gastar, por ejemplo la edad, el género, el país de origen, el nivel de ingresos, etc. </a:t>
            </a:r>
            <a:endParaRPr/>
          </a:p>
          <a:p>
            <a:pPr indent="0" lvl="0" marL="0" rtl="0" algn="l">
              <a:lnSpc>
                <a:spcPct val="100000"/>
              </a:lnSpc>
              <a:spcBef>
                <a:spcPts val="0"/>
              </a:spcBef>
              <a:spcAft>
                <a:spcPts val="0"/>
              </a:spcAft>
              <a:buSzPts val="1100"/>
              <a:buNone/>
            </a:pPr>
            <a:r>
              <a:rPr lang="es"/>
              <a:t>La gran ventaja del machine learning es que el modelo hace todo el análisis de los datos de entrada por sí sólo y sin intervención de un analista, por lo tanto, pueden procesar muchos más datos que un humano y descubrir patrones mucho más complejos. O al menos esa es la promesa, pero veremos durante las últimas 3 materias obligatorias más las optativas que elijan, cómo utilizar adecuadamente estos modelos. Hay que tener en cuenta también que la capacidad de los modelos actuales es limitada, por lo cual es todavía necesario un paso previo de análisis de datos para limitar y reconfigurar los datos de entrada de manera que el modelo tenga más chances de hacer bien su trabajo.</a:t>
            </a:r>
            <a:endParaRPr/>
          </a:p>
          <a:p>
            <a:pPr indent="0" lvl="0" marL="0" rtl="0" algn="l">
              <a:lnSpc>
                <a:spcPct val="100000"/>
              </a:lnSpc>
              <a:spcBef>
                <a:spcPts val="0"/>
              </a:spcBef>
              <a:spcAft>
                <a:spcPts val="0"/>
              </a:spcAft>
              <a:buSzPts val="1100"/>
              <a:buNone/>
            </a:pPr>
            <a:r>
              <a:rPr b="1" lang="es"/>
              <a:t>Ciencia de datos</a:t>
            </a:r>
            <a:r>
              <a:rPr lang="es"/>
              <a:t>: la ciencia de datos es un término muy general, que</a:t>
            </a:r>
            <a:r>
              <a:rPr lang="es">
                <a:solidFill>
                  <a:schemeClr val="dk1"/>
                </a:solidFill>
              </a:rPr>
              <a:t> engloba un gran conjunto de herramientas y técnicas utilizadas en el análisis automático o semiautomático de grandes conjuntos de datos.</a:t>
            </a:r>
            <a:r>
              <a:rPr lang="es"/>
              <a:t> A eso tenemos que sumarle que muchas veces está siendo usada más para llamar la atención de posibles inversores que para definir el tipo de trabajo que se realiza. Por ello, es difícil responder qué es data science y qué no. Sin ir más lejos, la wikipedia lo define como una generalización de todas las técnicas disponibles, incluyendo el análisis de datos y el aprendizaje automático, e incluso llega a mencionarlo como un cuarto paradigma de la ciencia. Vamos a tratar de listar algunas diferencias entre la ciencia de datos y las otras dos áreas desde un punto de vista práctico:</a:t>
            </a:r>
            <a:endParaRPr/>
          </a:p>
          <a:p>
            <a:pPr indent="-298450" lvl="0" marL="457200" rtl="0" algn="l">
              <a:lnSpc>
                <a:spcPct val="100000"/>
              </a:lnSpc>
              <a:spcBef>
                <a:spcPts val="0"/>
              </a:spcBef>
              <a:spcAft>
                <a:spcPts val="0"/>
              </a:spcAft>
              <a:buSzPts val="1100"/>
              <a:buChar char="●"/>
            </a:pPr>
            <a:r>
              <a:rPr lang="es"/>
              <a:t>La ciencia de datos usa análisis y machine learning, pero muchas veces no profundiza en ellos. Por ejemplo, un machine learning engineer especializado en redes neuronales sabe hasta el último detalle de cómo funciona y podría desarrollar tipos nuevos de redes, mientras que un data scientist puede usar redes neuronales siguiendo alguna receta ya conocida, pero no necesariamente tener el conocimiento como para inventar recetas nuevas.</a:t>
            </a:r>
            <a:endParaRPr/>
          </a:p>
          <a:p>
            <a:pPr indent="-298450" lvl="0" marL="457200" rtl="0" algn="l">
              <a:lnSpc>
                <a:spcPct val="100000"/>
              </a:lnSpc>
              <a:spcBef>
                <a:spcPts val="0"/>
              </a:spcBef>
              <a:spcAft>
                <a:spcPts val="0"/>
              </a:spcAft>
              <a:buSzPts val="1100"/>
              <a:buChar char="●"/>
            </a:pPr>
            <a:r>
              <a:rPr lang="es"/>
              <a:t>La ciencia de datos sigue procesos analíticos y exploratorios. En la mayoría de los problemas reales (o sea, no en las competencias de Kaggle), las variables de interés están parcialmente definidas. Tenemos una idea aproximada de qué queremos encontrar, por ejemplo, “¿cómo hacer que los clientes gasten más dinero en nuestra plataforma?”. Antes de poder buscar un modelo que explique los datos, primero tenemos que entender qué datos queremos explicar, para qué, y cuáles son las métricas de impacto. Dentro de todo el proceso, probablemente haya una etapa de análisis de datos inicial para plantear hipótesis, una etapa de análisis automático para descubrir patrones, y finalmente una etapa de machine learning para generar el modelo más adecuado según lo que se aprendió en las etapas anteriores.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5413087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f5413087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Estos tres conceptos (análisis de datos, ciencia de datos y aprendizaje automático) no tienen definiciones que los separen completamente. Existen muchas áreas donde se superponen, e incluso podríamos hablar de que algunos engloban a los otros.</a:t>
            </a:r>
            <a:endParaRPr/>
          </a:p>
          <a:p>
            <a:pPr indent="0" lvl="0" marL="0" rtl="0" algn="l">
              <a:lnSpc>
                <a:spcPct val="100000"/>
              </a:lnSpc>
              <a:spcBef>
                <a:spcPts val="0"/>
              </a:spcBef>
              <a:spcAft>
                <a:spcPts val="0"/>
              </a:spcAft>
              <a:buSzPts val="1100"/>
              <a:buNone/>
            </a:pPr>
            <a:r>
              <a:rPr b="1" lang="es"/>
              <a:t>Análisis de datos</a:t>
            </a:r>
            <a:r>
              <a:rPr lang="es"/>
              <a:t>: podemos pensar que el análisis de datos es lo que se hacía antes de que las herramientas de ciencia de datos y machine learning estuvieran disponibles para todo el mundo. Se plantea una pregunta, por ejemplo, ¿por qué nuestros clientes están comprando menos? y se procede a un análisis manual para responderla. Esto no quiere decir que no se utilicen herramientas automáticas, muchas veces muy complejas, pero el análisis está guiado por la intuición del analista, que prueba o descarta una serie de hipótesis pre-existentes. Esto lleva a que tenga un poder de análisis limitado, y por eso decimos que detecta patrones superficiales. No quiere decir que el fenómeno tenga que ser simple, sino que la respuesta a nuestra pregunta puede encontrarse en la “superficie” de nuestros datos, o dependemos de que el analista pueda hacerlos surgir combinando otros datos a partir de su conocimiento de dominio.</a:t>
            </a:r>
            <a:endParaRPr/>
          </a:p>
          <a:p>
            <a:pPr indent="0" lvl="0" marL="0" rtl="0" algn="l">
              <a:lnSpc>
                <a:spcPct val="100000"/>
              </a:lnSpc>
              <a:spcBef>
                <a:spcPts val="0"/>
              </a:spcBef>
              <a:spcAft>
                <a:spcPts val="0"/>
              </a:spcAft>
              <a:buSzPts val="1100"/>
              <a:buNone/>
            </a:pPr>
            <a:r>
              <a:rPr b="1" lang="es"/>
              <a:t>Aprendizaje automático</a:t>
            </a:r>
            <a:r>
              <a:rPr lang="es"/>
              <a:t> (o machine learning): es una clase bastante particular de análisis de datos, que se basa en usar modelos matemáticos, generalmente muy complejos, para predecir o describir un conjunto de datos sin tener que explícitamente programar las instrucciones para ello. La interpretabilidad del modelo, en el sentido de descubrir los por qué de los fenómenos, muchas veces no es una prioridad. Las redes neuronales, uno de los métodos más populares, son cajas negras imposibles de interpretar, y aún así son ampliamente utilizadas. Por ejemplo, un tipo de pregunta a responder con machine learning es “cuánto va a gastar el cliente X durante el próximo mes?” Para ello, se crea un modelo, se entrena con datos de cuánto gastaron miles de clientes anteriormente, y se lo utiliza para predecir sobre cada cliente en particular. Dependiendo del modelo que se utilice, tal vez podemos saber qué características del cliente son utilizadas para estimar cuánto va a gastar, por ejemplo la edad, el género, el país de origen, el nivel de ingresos, etc. </a:t>
            </a:r>
            <a:endParaRPr/>
          </a:p>
          <a:p>
            <a:pPr indent="0" lvl="0" marL="0" rtl="0" algn="l">
              <a:lnSpc>
                <a:spcPct val="100000"/>
              </a:lnSpc>
              <a:spcBef>
                <a:spcPts val="0"/>
              </a:spcBef>
              <a:spcAft>
                <a:spcPts val="0"/>
              </a:spcAft>
              <a:buSzPts val="1100"/>
              <a:buNone/>
            </a:pPr>
            <a:r>
              <a:rPr lang="es"/>
              <a:t>La gran ventaja del machine learning es que el modelo hace todo el análisis de los datos de entrada por sí sólo y sin intervención de un analista, por lo tanto, pueden procesar muchos más datos que un humano y descubrir patrones mucho más complejos. O al menos esa es la promesa, pero veremos durante las últimas 3 materias obligatorias más las optativas que elijan, cómo utilizar adecuadamente estos modelos. Hay que tener en cuenta también que la capacidad de los modelos actuales es limitada, por lo cual es todavía necesario un paso previo de análisis de datos para limitar y reconfigurar los datos de entrada de manera que el modelo tenga más chances de hacer bien su trabajo.</a:t>
            </a:r>
            <a:endParaRPr/>
          </a:p>
          <a:p>
            <a:pPr indent="0" lvl="0" marL="0" rtl="0" algn="l">
              <a:lnSpc>
                <a:spcPct val="100000"/>
              </a:lnSpc>
              <a:spcBef>
                <a:spcPts val="0"/>
              </a:spcBef>
              <a:spcAft>
                <a:spcPts val="0"/>
              </a:spcAft>
              <a:buSzPts val="1100"/>
              <a:buNone/>
            </a:pPr>
            <a:r>
              <a:rPr b="1" lang="es"/>
              <a:t>Ciencia de datos</a:t>
            </a:r>
            <a:r>
              <a:rPr lang="es"/>
              <a:t>: la ciencia de datos es un término muy general, que</a:t>
            </a:r>
            <a:r>
              <a:rPr lang="es">
                <a:solidFill>
                  <a:schemeClr val="dk1"/>
                </a:solidFill>
              </a:rPr>
              <a:t> engloba un gran conjunto de herramientas y técnicas utilizadas en el análisis automático o semiautomático de grandes conjuntos de datos.</a:t>
            </a:r>
            <a:r>
              <a:rPr lang="es"/>
              <a:t> A eso tenemos que sumarle que muchas veces está siendo usada más para llamar la atención de posibles inversores que para definir el tipo de trabajo que se realiza. Por ello, es difícil responder qué es data science y qué no. Sin ir más lejos, la wikipedia lo define como una generalización de todas las técnicas disponibles, incluyendo el análisis de datos y el aprendizaje automático, e incluso llega a mencionarlo como un cuarto paradigma de la ciencia. Vamos a tratar de listar algunas diferencias entre la ciencia de datos y las otras dos áreas desde un punto de vista práctico:</a:t>
            </a:r>
            <a:endParaRPr/>
          </a:p>
          <a:p>
            <a:pPr indent="-298450" lvl="0" marL="457200" rtl="0" algn="l">
              <a:lnSpc>
                <a:spcPct val="100000"/>
              </a:lnSpc>
              <a:spcBef>
                <a:spcPts val="0"/>
              </a:spcBef>
              <a:spcAft>
                <a:spcPts val="0"/>
              </a:spcAft>
              <a:buSzPts val="1100"/>
              <a:buChar char="●"/>
            </a:pPr>
            <a:r>
              <a:rPr lang="es"/>
              <a:t>La ciencia de datos usa análisis y machine learning, pero muchas veces no profundiza en ellos. Por ejemplo, un machine learning engineer especializado en redes neuronales sabe hasta el último detalle de cómo funciona y podría desarrollar tipos nuevos de redes, mientras que un data scientist puede usar redes neuronales siguiendo alguna receta ya conocida, pero no necesariamente tener el conocimiento como para inventar recetas nuevas.</a:t>
            </a:r>
            <a:endParaRPr/>
          </a:p>
          <a:p>
            <a:pPr indent="-298450" lvl="0" marL="457200" rtl="0" algn="l">
              <a:lnSpc>
                <a:spcPct val="100000"/>
              </a:lnSpc>
              <a:spcBef>
                <a:spcPts val="0"/>
              </a:spcBef>
              <a:spcAft>
                <a:spcPts val="0"/>
              </a:spcAft>
              <a:buSzPts val="1100"/>
              <a:buChar char="●"/>
            </a:pPr>
            <a:r>
              <a:rPr lang="es"/>
              <a:t>La ciencia de datos sigue procesos analíticos y exploratorios. En la mayoría de los problemas reales (o sea, no en las competencias de Kaggle), las variables de interés están parcialmente definidas. Tenemos una idea aproximada de qué queremos encontrar, por ejemplo, “¿cómo hacer que los clientes gasten más dinero en nuestra plataforma?”. Antes de poder buscar un modelo que explique los datos, primero tenemos que entender qué datos queremos explicar, para qué, y cuáles son las métricas de impacto. Dentro de todo el proceso, probablemente haya una etapa de análisis de datos inicial para plantear hipótesis, una etapa de análisis automático para descubrir patrones, y finalmente una etapa de machine learning para generar el modelo más adecuado según lo que se aprendió en las etapas anteriores.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1f514f9fe38_0_4"/>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g1f514f9fe38_0_4"/>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 name="Google Shape;12;g1f514f9fe38_0_4"/>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g1f514f9fe38_0_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1f514f9fe38_0_3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 name="Google Shape;44;g1f514f9fe38_0_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g1f514f9fe38_0_3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6" name="Google Shape;46;g1f514f9fe38_0_3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7" name="Google Shape;47;g1f514f9fe38_0_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8" name="Google Shape;48;g1f514f9fe38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1f514f9fe38_0_38"/>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51" name="Google Shape;51;g1f514f9fe38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1f514f9fe38_0_41"/>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4" name="Google Shape;54;g1f514f9fe38_0_41"/>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g1f514f9fe38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g1f514f9fe38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g1f514f9fe38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g1f514f9fe38_0_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sp>
        <p:nvSpPr>
          <p:cNvPr id="20" name="Google Shape;20;g1f514f9fe38_0_9"/>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1" name="Google Shape;21;g1f514f9fe38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g1f514f9fe38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g1f514f9fe38_0_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g1f514f9fe38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g1f514f9fe38_0_24"/>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g1f514f9fe38_0_24"/>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g1f514f9fe38_0_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doble y cuerpo">
  <p:cSld name="TITLE_AND_BODY_1">
    <p:spTree>
      <p:nvGrpSpPr>
        <p:cNvPr id="30" name="Shape 30"/>
        <p:cNvGrpSpPr/>
        <p:nvPr/>
      </p:nvGrpSpPr>
      <p:grpSpPr>
        <a:xfrm>
          <a:off x="0" y="0"/>
          <a:ext cx="0" cy="0"/>
          <a:chOff x="0" y="0"/>
          <a:chExt cx="0" cy="0"/>
        </a:xfrm>
      </p:grpSpPr>
      <p:sp>
        <p:nvSpPr>
          <p:cNvPr id="31" name="Google Shape;31;g1f514f9fe38_0_47"/>
          <p:cNvSpPr txBox="1"/>
          <p:nvPr>
            <p:ph type="title"/>
          </p:nvPr>
        </p:nvSpPr>
        <p:spPr>
          <a:xfrm>
            <a:off x="311700" y="315925"/>
            <a:ext cx="8520600" cy="148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g1f514f9fe38_0_47"/>
          <p:cNvSpPr txBox="1"/>
          <p:nvPr>
            <p:ph idx="1" type="body"/>
          </p:nvPr>
        </p:nvSpPr>
        <p:spPr>
          <a:xfrm>
            <a:off x="311700" y="1873275"/>
            <a:ext cx="8520600" cy="27060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Clr>
                <a:schemeClr val="accent2"/>
              </a:buClr>
              <a:buSzPts val="1200"/>
              <a:buChar char="●"/>
              <a:defRPr/>
            </a:lvl1pPr>
            <a:lvl2pPr indent="-304800" lvl="1" marL="914400" algn="l">
              <a:lnSpc>
                <a:spcPct val="115000"/>
              </a:lnSpc>
              <a:spcBef>
                <a:spcPts val="1600"/>
              </a:spcBef>
              <a:spcAft>
                <a:spcPts val="0"/>
              </a:spcAft>
              <a:buClr>
                <a:schemeClr val="accent2"/>
              </a:buClr>
              <a:buSzPts val="1200"/>
              <a:buChar char="○"/>
              <a:defRPr/>
            </a:lvl2pPr>
            <a:lvl3pPr indent="-304800" lvl="2" marL="1371600" algn="l">
              <a:lnSpc>
                <a:spcPct val="115000"/>
              </a:lnSpc>
              <a:spcBef>
                <a:spcPts val="1600"/>
              </a:spcBef>
              <a:spcAft>
                <a:spcPts val="0"/>
              </a:spcAft>
              <a:buClr>
                <a:schemeClr val="accent3"/>
              </a:buClr>
              <a:buSzPts val="12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 name="Google Shape;33;g1f514f9fe38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59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g1f514f9fe38_0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g1f514f9fe38_0_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g1f514f9fe38_0_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g1f514f9fe38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9" name="Shape 39"/>
        <p:cNvGrpSpPr/>
        <p:nvPr/>
      </p:nvGrpSpPr>
      <p:grpSpPr>
        <a:xfrm>
          <a:off x="0" y="0"/>
          <a:ext cx="0" cy="0"/>
          <a:chOff x="0" y="0"/>
          <a:chExt cx="0" cy="0"/>
        </a:xfrm>
      </p:grpSpPr>
      <p:sp>
        <p:nvSpPr>
          <p:cNvPr id="40" name="Google Shape;40;g1f514f9fe38_0_28"/>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41" name="Google Shape;41;g1f514f9fe38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g1f514f9fe3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g1f514f9fe3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g1f514f9fe38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ww.youtube.com/watch?v=0R6Ysg4t_Sk&amp;t=13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georgina.flesia@unc.edu.ar" TargetMode="External"/><Relationship Id="rId4" Type="http://schemas.openxmlformats.org/officeDocument/2006/relationships/hyperlink" Target="mailto:karim.nemer@unc.edu.ar" TargetMode="External"/><Relationship Id="rId5" Type="http://schemas.openxmlformats.org/officeDocument/2006/relationships/image" Target="../media/image7.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colab.research.google.com/drive/1DaSPCriah4B0HUshdPaAi0uugZkZGS7c#scrollTo=Xwdfo7z20TUK" TargetMode="External"/><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2.jpg"/><Relationship Id="rId7" Type="http://schemas.openxmlformats.org/officeDocument/2006/relationships/image" Target="../media/image3.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youtube.com/watch?v=58XzFvZ8xVU"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1410850" y="1520450"/>
            <a:ext cx="5888400" cy="15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s" sz="4000"/>
              <a:t>Análisis y Visualización de Datos</a:t>
            </a:r>
            <a:endParaRPr sz="4000"/>
          </a:p>
        </p:txBody>
      </p:sp>
      <p:sp>
        <p:nvSpPr>
          <p:cNvPr id="61" name="Google Shape;61;p1"/>
          <p:cNvSpPr txBox="1"/>
          <p:nvPr>
            <p:ph idx="1" type="subTitle"/>
          </p:nvPr>
        </p:nvSpPr>
        <p:spPr>
          <a:xfrm>
            <a:off x="2599175" y="3414600"/>
            <a:ext cx="3910800" cy="70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s" u="sng">
                <a:solidFill>
                  <a:schemeClr val="accent4"/>
                </a:solidFill>
                <a:hlinkClick r:id="rId3">
                  <a:extLst>
                    <a:ext uri="{A12FA001-AC4F-418D-AE19-62706E023703}">
                      <ahyp:hlinkClr val="tx"/>
                    </a:ext>
                  </a:extLst>
                </a:hlinkClick>
              </a:rPr>
              <a:t>DiploDatos 2025</a:t>
            </a:r>
            <a:endParaRPr>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f5413087cc_0_16"/>
          <p:cNvSpPr/>
          <p:nvPr/>
        </p:nvSpPr>
        <p:spPr>
          <a:xfrm>
            <a:off x="596075" y="8412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 name="Google Shape;175;g1f5413087cc_0_16"/>
          <p:cNvSpPr/>
          <p:nvPr/>
        </p:nvSpPr>
        <p:spPr>
          <a:xfrm>
            <a:off x="3240500" y="697450"/>
            <a:ext cx="2781300" cy="4389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 name="Google Shape;176;g1f5413087cc_0_16"/>
          <p:cNvSpPr/>
          <p:nvPr/>
        </p:nvSpPr>
        <p:spPr>
          <a:xfrm>
            <a:off x="6108525" y="8095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7" name="Google Shape;177;g1f5413087cc_0_16"/>
          <p:cNvSpPr txBox="1"/>
          <p:nvPr/>
        </p:nvSpPr>
        <p:spPr>
          <a:xfrm>
            <a:off x="787173"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Data Analyst</a:t>
            </a:r>
            <a:endParaRPr b="1" i="0" sz="1700" u="none" cap="none" strike="noStrike">
              <a:solidFill>
                <a:schemeClr val="accent2"/>
              </a:solidFill>
              <a:latin typeface="Open Sans"/>
              <a:ea typeface="Open Sans"/>
              <a:cs typeface="Open Sans"/>
              <a:sym typeface="Open Sans"/>
            </a:endParaRPr>
          </a:p>
        </p:txBody>
      </p:sp>
      <p:sp>
        <p:nvSpPr>
          <p:cNvPr id="178" name="Google Shape;178;g1f5413087cc_0_16"/>
          <p:cNvSpPr txBox="1"/>
          <p:nvPr/>
        </p:nvSpPr>
        <p:spPr>
          <a:xfrm>
            <a:off x="3549443" y="927909"/>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chemeClr val="accent2"/>
                </a:solidFill>
                <a:latin typeface="Open Sans"/>
                <a:ea typeface="Open Sans"/>
                <a:cs typeface="Open Sans"/>
                <a:sym typeface="Open Sans"/>
              </a:rPr>
              <a:t>Data Science</a:t>
            </a:r>
            <a:endParaRPr b="1" i="0" sz="1900" u="none" cap="none" strike="noStrike">
              <a:solidFill>
                <a:schemeClr val="accent2"/>
              </a:solidFill>
              <a:latin typeface="Open Sans"/>
              <a:ea typeface="Open Sans"/>
              <a:cs typeface="Open Sans"/>
              <a:sym typeface="Open Sans"/>
            </a:endParaRPr>
          </a:p>
        </p:txBody>
      </p:sp>
      <p:sp>
        <p:nvSpPr>
          <p:cNvPr id="179" name="Google Shape;179;g1f5413087cc_0_16"/>
          <p:cNvSpPr txBox="1"/>
          <p:nvPr/>
        </p:nvSpPr>
        <p:spPr>
          <a:xfrm>
            <a:off x="6311725"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Machine Learning</a:t>
            </a:r>
            <a:endParaRPr b="1" i="0" sz="1700" u="none" cap="none" strike="noStrike">
              <a:solidFill>
                <a:schemeClr val="accent2"/>
              </a:solidFill>
              <a:latin typeface="Open Sans"/>
              <a:ea typeface="Open Sans"/>
              <a:cs typeface="Open Sans"/>
              <a:sym typeface="Open Sans"/>
            </a:endParaRPr>
          </a:p>
        </p:txBody>
      </p:sp>
      <p:sp>
        <p:nvSpPr>
          <p:cNvPr id="180" name="Google Shape;180;g1f5413087cc_0_16"/>
          <p:cNvSpPr txBox="1"/>
          <p:nvPr/>
        </p:nvSpPr>
        <p:spPr>
          <a:xfrm>
            <a:off x="733600" y="15213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preguntas concretas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explicar los datos para tomar decisiones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la intuición del analista</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300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Detecta patrones superficiales</a:t>
            </a:r>
            <a:endParaRPr b="0" i="0" sz="1500" u="none" cap="none" strike="noStrike">
              <a:solidFill>
                <a:schemeClr val="accent3"/>
              </a:solidFill>
              <a:latin typeface="Open Sans"/>
              <a:ea typeface="Open Sans"/>
              <a:cs typeface="Open Sans"/>
              <a:sym typeface="Open Sans"/>
            </a:endParaRPr>
          </a:p>
        </p:txBody>
      </p:sp>
      <p:sp>
        <p:nvSpPr>
          <p:cNvPr id="181" name="Google Shape;181;g1f5413087cc_0_16"/>
          <p:cNvSpPr txBox="1"/>
          <p:nvPr/>
        </p:nvSpPr>
        <p:spPr>
          <a:xfrm>
            <a:off x="3326375" y="1590625"/>
            <a:ext cx="2609400" cy="320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una situación problemática</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un producto de datos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interpretación de resultados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Hace emerger patrones profundos</a:t>
            </a:r>
            <a:endParaRPr b="0" i="0" sz="1500" u="none" cap="none" strike="noStrike">
              <a:solidFill>
                <a:schemeClr val="dk1"/>
              </a:solidFill>
              <a:latin typeface="Open Sans"/>
              <a:ea typeface="Open Sans"/>
              <a:cs typeface="Open Sans"/>
              <a:sym typeface="Open Sans"/>
            </a:endParaRPr>
          </a:p>
        </p:txBody>
      </p:sp>
      <p:sp>
        <p:nvSpPr>
          <p:cNvPr id="182" name="Google Shape;182;g1f5413087cc_0_16"/>
          <p:cNvSpPr txBox="1"/>
          <p:nvPr/>
        </p:nvSpPr>
        <p:spPr>
          <a:xfrm>
            <a:off x="6222295" y="15906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una tarea y un conjunto de datos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optimizar una métrica de desempeño</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la teoría de los modelos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Detecta patrones profundos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3000"/>
              </a:spcAft>
              <a:buClr>
                <a:srgbClr val="000000"/>
              </a:buClr>
              <a:buSzPts val="1500"/>
              <a:buFont typeface="Arial"/>
              <a:buNone/>
            </a:pPr>
            <a:r>
              <a:t/>
            </a:r>
            <a:endParaRPr b="0" i="0" sz="1500" u="none" cap="none" strike="noStrike">
              <a:solidFill>
                <a:schemeClr val="dk1"/>
              </a:solidFill>
              <a:latin typeface="Open Sans"/>
              <a:ea typeface="Open Sans"/>
              <a:cs typeface="Open Sans"/>
              <a:sym typeface="Open Sans"/>
            </a:endParaRPr>
          </a:p>
        </p:txBody>
      </p:sp>
      <p:cxnSp>
        <p:nvCxnSpPr>
          <p:cNvPr id="183" name="Google Shape;183;g1f5413087cc_0_16"/>
          <p:cNvCxnSpPr/>
          <p:nvPr/>
        </p:nvCxnSpPr>
        <p:spPr>
          <a:xfrm>
            <a:off x="382625" y="2304450"/>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84" name="Google Shape;184;g1f5413087cc_0_16"/>
          <p:cNvCxnSpPr/>
          <p:nvPr/>
        </p:nvCxnSpPr>
        <p:spPr>
          <a:xfrm>
            <a:off x="382625" y="3135624"/>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85" name="Google Shape;185;g1f5413087cc_0_16"/>
          <p:cNvCxnSpPr/>
          <p:nvPr/>
        </p:nvCxnSpPr>
        <p:spPr>
          <a:xfrm>
            <a:off x="382625" y="4014600"/>
            <a:ext cx="8474400" cy="0"/>
          </a:xfrm>
          <a:prstGeom prst="straightConnector1">
            <a:avLst/>
          </a:prstGeom>
          <a:noFill/>
          <a:ln cap="flat" cmpd="sng" w="19050">
            <a:solidFill>
              <a:schemeClr val="dk2"/>
            </a:solidFill>
            <a:prstDash val="dot"/>
            <a:round/>
            <a:headEnd len="med" w="med" type="diamond"/>
            <a:tailEnd len="med" w="med" type="diamond"/>
          </a:ln>
        </p:spPr>
      </p:cxnSp>
      <p:sp>
        <p:nvSpPr>
          <p:cNvPr id="186" name="Google Shape;186;g1f5413087cc_0_16"/>
          <p:cNvSpPr txBox="1"/>
          <p:nvPr>
            <p:ph idx="4294967295" type="title"/>
          </p:nvPr>
        </p:nvSpPr>
        <p:spPr>
          <a:xfrm>
            <a:off x="459650" y="77875"/>
            <a:ext cx="7596600" cy="61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3400">
                <a:solidFill>
                  <a:srgbClr val="E55B60"/>
                </a:solidFill>
                <a:latin typeface="Roboto Mono Medium"/>
                <a:ea typeface="Roboto Mono Medium"/>
                <a:cs typeface="Roboto Mono Medium"/>
                <a:sym typeface="Roboto Mono Medium"/>
              </a:rPr>
              <a:t>Como se trabaja</a:t>
            </a:r>
            <a:endParaRPr b="1" sz="4400" u="sng">
              <a:solidFill>
                <a:srgbClr val="99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311700" y="631800"/>
            <a:ext cx="28080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 sz="3400">
                <a:solidFill>
                  <a:srgbClr val="E55B60"/>
                </a:solidFill>
                <a:latin typeface="Roboto Mono Medium"/>
                <a:ea typeface="Roboto Mono Medium"/>
                <a:cs typeface="Roboto Mono Medium"/>
                <a:sym typeface="Roboto Mono Medium"/>
              </a:rPr>
              <a:t>El ciclo sin fin</a:t>
            </a:r>
            <a:endParaRPr sz="3400">
              <a:solidFill>
                <a:srgbClr val="E55B60"/>
              </a:solidFill>
              <a:latin typeface="Roboto Mono Medium"/>
              <a:ea typeface="Roboto Mono Medium"/>
              <a:cs typeface="Roboto Mono Medium"/>
              <a:sym typeface="Roboto Mono Medium"/>
            </a:endParaRPr>
          </a:p>
        </p:txBody>
      </p:sp>
      <p:sp>
        <p:nvSpPr>
          <p:cNvPr id="192" name="Google Shape;192;p8"/>
          <p:cNvSpPr/>
          <p:nvPr/>
        </p:nvSpPr>
        <p:spPr>
          <a:xfrm>
            <a:off x="4640824" y="725317"/>
            <a:ext cx="3078900" cy="3194400"/>
          </a:xfrm>
          <a:prstGeom prst="donut">
            <a:avLst>
              <a:gd fmla="val 160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8"/>
          <p:cNvGrpSpPr/>
          <p:nvPr/>
        </p:nvGrpSpPr>
        <p:grpSpPr>
          <a:xfrm>
            <a:off x="6964190" y="178033"/>
            <a:ext cx="2252510" cy="1008092"/>
            <a:chOff x="5214006" y="730510"/>
            <a:chExt cx="1858200" cy="801600"/>
          </a:xfrm>
        </p:grpSpPr>
        <p:cxnSp>
          <p:nvCxnSpPr>
            <p:cNvPr id="194" name="Google Shape;194;p8"/>
            <p:cNvCxnSpPr>
              <a:stCxn id="195" idx="1"/>
            </p:cNvCxnSpPr>
            <p:nvPr/>
          </p:nvCxnSpPr>
          <p:spPr>
            <a:xfrm flipH="1">
              <a:off x="5214006" y="1065310"/>
              <a:ext cx="363000" cy="466800"/>
            </a:xfrm>
            <a:prstGeom prst="straightConnector1">
              <a:avLst/>
            </a:prstGeom>
            <a:noFill/>
            <a:ln cap="flat" cmpd="sng" w="19050">
              <a:solidFill>
                <a:schemeClr val="dk2"/>
              </a:solidFill>
              <a:prstDash val="solid"/>
              <a:round/>
              <a:headEnd len="med" w="med" type="oval"/>
              <a:tailEnd len="sm" w="sm" type="none"/>
            </a:ln>
          </p:spPr>
        </p:cxnSp>
        <p:sp>
          <p:nvSpPr>
            <p:cNvPr id="195" name="Google Shape;195;p8"/>
            <p:cNvSpPr txBox="1"/>
            <p:nvPr/>
          </p:nvSpPr>
          <p:spPr>
            <a:xfrm>
              <a:off x="5577006" y="730510"/>
              <a:ext cx="14952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s" sz="2400" u="none" cap="none" strike="noStrike">
                  <a:solidFill>
                    <a:srgbClr val="000000"/>
                  </a:solidFill>
                  <a:latin typeface="Economica"/>
                  <a:ea typeface="Economica"/>
                  <a:cs typeface="Economica"/>
                  <a:sym typeface="Economica"/>
                </a:rPr>
                <a:t>01</a:t>
              </a:r>
              <a:endParaRPr b="1" i="0" sz="24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Economica"/>
                  <a:ea typeface="Economica"/>
                  <a:cs typeface="Economica"/>
                  <a:sym typeface="Economica"/>
                </a:rPr>
                <a:t>DEFINICIÓN DEL PROBLEMA DE NEGOCIOS</a:t>
              </a:r>
              <a:endParaRPr b="1" i="0" sz="1400" u="none" cap="none" strike="noStrike">
                <a:solidFill>
                  <a:srgbClr val="000000"/>
                </a:solidFill>
                <a:latin typeface="Economica"/>
                <a:ea typeface="Economica"/>
                <a:cs typeface="Economica"/>
                <a:sym typeface="Economica"/>
              </a:endParaRPr>
            </a:p>
          </p:txBody>
        </p:sp>
      </p:grpSp>
      <p:grpSp>
        <p:nvGrpSpPr>
          <p:cNvPr id="196" name="Google Shape;196;p8"/>
          <p:cNvGrpSpPr/>
          <p:nvPr/>
        </p:nvGrpSpPr>
        <p:grpSpPr>
          <a:xfrm>
            <a:off x="3039721" y="330433"/>
            <a:ext cx="2265238" cy="855671"/>
            <a:chOff x="2039391" y="851693"/>
            <a:chExt cx="1868700" cy="680400"/>
          </a:xfrm>
        </p:grpSpPr>
        <p:cxnSp>
          <p:nvCxnSpPr>
            <p:cNvPr id="197" name="Google Shape;197;p8"/>
            <p:cNvCxnSpPr>
              <a:stCxn id="198" idx="3"/>
            </p:cNvCxnSpPr>
            <p:nvPr/>
          </p:nvCxnSpPr>
          <p:spPr>
            <a:xfrm>
              <a:off x="3534591" y="1186493"/>
              <a:ext cx="373500" cy="345600"/>
            </a:xfrm>
            <a:prstGeom prst="straightConnector1">
              <a:avLst/>
            </a:prstGeom>
            <a:noFill/>
            <a:ln cap="flat" cmpd="sng" w="19050">
              <a:solidFill>
                <a:schemeClr val="accent6"/>
              </a:solidFill>
              <a:prstDash val="solid"/>
              <a:round/>
              <a:headEnd len="med" w="med" type="oval"/>
              <a:tailEnd len="sm" w="sm" type="none"/>
            </a:ln>
          </p:spPr>
        </p:cxnSp>
        <p:sp>
          <p:nvSpPr>
            <p:cNvPr id="198" name="Google Shape;198;p8"/>
            <p:cNvSpPr txBox="1"/>
            <p:nvPr/>
          </p:nvSpPr>
          <p:spPr>
            <a:xfrm>
              <a:off x="2039391" y="851693"/>
              <a:ext cx="1495200" cy="669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05</a:t>
              </a:r>
              <a:endParaRPr b="1" i="0" sz="2400" u="none" cap="none" strike="noStrike">
                <a:solidFill>
                  <a:schemeClr val="dk1"/>
                </a:solidFill>
                <a:latin typeface="Economica"/>
                <a:ea typeface="Economica"/>
                <a:cs typeface="Economica"/>
                <a:sym typeface="Economica"/>
              </a:endParaRPr>
            </a:p>
            <a:p>
              <a:pPr indent="0" lvl="0" marL="0" marR="0" rtl="0" algn="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COMUNICACIÓN DE RESULTADOS</a:t>
              </a:r>
              <a:endParaRPr b="0" i="0" sz="800" u="none" cap="none" strike="noStrike">
                <a:solidFill>
                  <a:srgbClr val="000000"/>
                </a:solidFill>
                <a:latin typeface="Roboto"/>
                <a:ea typeface="Roboto"/>
                <a:cs typeface="Roboto"/>
                <a:sym typeface="Roboto"/>
              </a:endParaRPr>
            </a:p>
          </p:txBody>
        </p:sp>
      </p:grpSp>
      <p:grpSp>
        <p:nvGrpSpPr>
          <p:cNvPr id="199" name="Google Shape;199;p8"/>
          <p:cNvGrpSpPr/>
          <p:nvPr/>
        </p:nvGrpSpPr>
        <p:grpSpPr>
          <a:xfrm>
            <a:off x="7462972" y="2511700"/>
            <a:ext cx="1920231" cy="842089"/>
            <a:chOff x="5625475" y="2586161"/>
            <a:chExt cx="1584087" cy="669600"/>
          </a:xfrm>
        </p:grpSpPr>
        <p:cxnSp>
          <p:nvCxnSpPr>
            <p:cNvPr id="200" name="Google Shape;200;p8"/>
            <p:cNvCxnSpPr/>
            <p:nvPr/>
          </p:nvCxnSpPr>
          <p:spPr>
            <a:xfrm rot="10800000">
              <a:off x="5625475" y="2771675"/>
              <a:ext cx="442200" cy="153300"/>
            </a:xfrm>
            <a:prstGeom prst="straightConnector1">
              <a:avLst/>
            </a:prstGeom>
            <a:noFill/>
            <a:ln cap="flat" cmpd="sng" w="19050">
              <a:solidFill>
                <a:schemeClr val="lt2"/>
              </a:solidFill>
              <a:prstDash val="solid"/>
              <a:round/>
              <a:headEnd len="med" w="med" type="oval"/>
              <a:tailEnd len="sm" w="sm" type="none"/>
            </a:ln>
          </p:spPr>
        </p:cxnSp>
        <p:sp>
          <p:nvSpPr>
            <p:cNvPr id="201" name="Google Shape;201;p8"/>
            <p:cNvSpPr txBox="1"/>
            <p:nvPr/>
          </p:nvSpPr>
          <p:spPr>
            <a:xfrm>
              <a:off x="6077362" y="2586161"/>
              <a:ext cx="11322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s" sz="2400" u="none" cap="none" strike="noStrike">
                  <a:solidFill>
                    <a:srgbClr val="000000"/>
                  </a:solidFill>
                  <a:latin typeface="Economica"/>
                  <a:ea typeface="Economica"/>
                  <a:cs typeface="Economica"/>
                  <a:sym typeface="Economica"/>
                </a:rPr>
                <a:t>02</a:t>
              </a:r>
              <a:endParaRPr b="1" i="0" sz="24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Economica"/>
                  <a:ea typeface="Economica"/>
                  <a:cs typeface="Economica"/>
                  <a:sym typeface="Economica"/>
                </a:rPr>
                <a:t>ANÁLISIS Y EXPLORACIÓN DE DATOS</a:t>
              </a:r>
              <a:endParaRPr b="1" i="0" sz="1400" u="none" cap="none" strike="noStrike">
                <a:solidFill>
                  <a:srgbClr val="000000"/>
                </a:solidFill>
                <a:latin typeface="Economica"/>
                <a:ea typeface="Economica"/>
                <a:cs typeface="Economica"/>
                <a:sym typeface="Economica"/>
              </a:endParaRPr>
            </a:p>
          </p:txBody>
        </p:sp>
      </p:grpSp>
      <p:grpSp>
        <p:nvGrpSpPr>
          <p:cNvPr id="202" name="Google Shape;202;p8"/>
          <p:cNvGrpSpPr/>
          <p:nvPr/>
        </p:nvGrpSpPr>
        <p:grpSpPr>
          <a:xfrm>
            <a:off x="2968151" y="2493475"/>
            <a:ext cx="1930048" cy="842089"/>
            <a:chOff x="1917489" y="2571669"/>
            <a:chExt cx="1592186" cy="669600"/>
          </a:xfrm>
        </p:grpSpPr>
        <p:cxnSp>
          <p:nvCxnSpPr>
            <p:cNvPr id="203" name="Google Shape;203;p8"/>
            <p:cNvCxnSpPr/>
            <p:nvPr/>
          </p:nvCxnSpPr>
          <p:spPr>
            <a:xfrm flipH="1" rot="10800000">
              <a:off x="3059375" y="2771675"/>
              <a:ext cx="450300" cy="145200"/>
            </a:xfrm>
            <a:prstGeom prst="straightConnector1">
              <a:avLst/>
            </a:prstGeom>
            <a:noFill/>
            <a:ln cap="flat" cmpd="sng" w="19050">
              <a:solidFill>
                <a:schemeClr val="accent3"/>
              </a:solidFill>
              <a:prstDash val="solid"/>
              <a:round/>
              <a:headEnd len="med" w="med" type="oval"/>
              <a:tailEnd len="sm" w="sm" type="none"/>
            </a:ln>
          </p:spPr>
        </p:cxnSp>
        <p:sp>
          <p:nvSpPr>
            <p:cNvPr id="204" name="Google Shape;204;p8"/>
            <p:cNvSpPr txBox="1"/>
            <p:nvPr/>
          </p:nvSpPr>
          <p:spPr>
            <a:xfrm>
              <a:off x="1917489" y="2571669"/>
              <a:ext cx="1132200" cy="669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04</a:t>
              </a:r>
              <a:endParaRPr b="1" i="0" sz="2400" u="none" cap="none" strike="noStrike">
                <a:solidFill>
                  <a:schemeClr val="dk1"/>
                </a:solidFill>
                <a:latin typeface="Economica"/>
                <a:ea typeface="Economica"/>
                <a:cs typeface="Economica"/>
                <a:sym typeface="Economica"/>
              </a:endParaRPr>
            </a:p>
            <a:p>
              <a:pPr indent="0" lvl="0" marL="0" marR="0" rtl="0" algn="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MODELADO PREDICTIVO</a:t>
              </a:r>
              <a:endParaRPr b="0" i="0" sz="1200" u="none" cap="none" strike="noStrike">
                <a:solidFill>
                  <a:srgbClr val="000000"/>
                </a:solidFill>
                <a:latin typeface="Roboto"/>
                <a:ea typeface="Roboto"/>
                <a:cs typeface="Roboto"/>
                <a:sym typeface="Roboto"/>
              </a:endParaRPr>
            </a:p>
          </p:txBody>
        </p:sp>
      </p:grpSp>
      <p:grpSp>
        <p:nvGrpSpPr>
          <p:cNvPr id="205" name="Google Shape;205;p8"/>
          <p:cNvGrpSpPr/>
          <p:nvPr/>
        </p:nvGrpSpPr>
        <p:grpSpPr>
          <a:xfrm>
            <a:off x="5078226" y="3712506"/>
            <a:ext cx="2176141" cy="1431070"/>
            <a:chOff x="3658187" y="3541000"/>
            <a:chExt cx="1795200" cy="1137938"/>
          </a:xfrm>
        </p:grpSpPr>
        <p:cxnSp>
          <p:nvCxnSpPr>
            <p:cNvPr id="206" name="Google Shape;206;p8"/>
            <p:cNvCxnSpPr/>
            <p:nvPr/>
          </p:nvCxnSpPr>
          <p:spPr>
            <a:xfrm rot="10800000">
              <a:off x="4563402" y="3541000"/>
              <a:ext cx="0" cy="489600"/>
            </a:xfrm>
            <a:prstGeom prst="straightConnector1">
              <a:avLst/>
            </a:prstGeom>
            <a:noFill/>
            <a:ln cap="flat" cmpd="sng" w="19050">
              <a:solidFill>
                <a:srgbClr val="155B54"/>
              </a:solidFill>
              <a:prstDash val="solid"/>
              <a:round/>
              <a:headEnd len="med" w="med" type="oval"/>
              <a:tailEnd len="sm" w="sm" type="none"/>
            </a:ln>
          </p:spPr>
        </p:cxnSp>
        <p:sp>
          <p:nvSpPr>
            <p:cNvPr id="207" name="Google Shape;207;p8"/>
            <p:cNvSpPr txBox="1"/>
            <p:nvPr/>
          </p:nvSpPr>
          <p:spPr>
            <a:xfrm>
              <a:off x="3658187" y="4009338"/>
              <a:ext cx="1795200" cy="66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03</a:t>
              </a:r>
              <a:endParaRPr b="1" i="0" sz="2400" u="none" cap="none" strike="noStrike">
                <a:solidFill>
                  <a:schemeClr val="dk1"/>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INGENIERÍA DE CARACTERÍSTICAS</a:t>
              </a:r>
              <a:endParaRPr b="0" i="0" sz="800" u="none" cap="none" strike="noStrike">
                <a:solidFill>
                  <a:srgbClr val="000000"/>
                </a:solidFill>
                <a:latin typeface="Roboto"/>
                <a:ea typeface="Roboto"/>
                <a:cs typeface="Roboto"/>
                <a:sym typeface="Roboto"/>
              </a:endParaRPr>
            </a:p>
          </p:txBody>
        </p:sp>
      </p:grpSp>
      <p:sp>
        <p:nvSpPr>
          <p:cNvPr id="208" name="Google Shape;208;p8"/>
          <p:cNvSpPr/>
          <p:nvPr/>
        </p:nvSpPr>
        <p:spPr>
          <a:xfrm rot="1855247">
            <a:off x="4531288" y="640657"/>
            <a:ext cx="3292774" cy="3353618"/>
          </a:xfrm>
          <a:prstGeom prst="blockArc">
            <a:avLst>
              <a:gd fmla="val 14414370" name="adj1"/>
              <a:gd fmla="val 18998613" name="adj2"/>
              <a:gd fmla="val 8907" name="adj3"/>
            </a:avLst>
          </a:prstGeom>
          <a:solidFill>
            <a:schemeClr val="dk2"/>
          </a:solidFill>
          <a:ln cap="flat" cmpd="sng" w="9525">
            <a:solidFill>
              <a:schemeClr val="dk2"/>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flipH="1" rot="-8945667">
            <a:off x="4538398" y="638626"/>
            <a:ext cx="3291900" cy="3352918"/>
          </a:xfrm>
          <a:prstGeom prst="blockArc">
            <a:avLst>
              <a:gd fmla="val 20178804" name="adj1"/>
              <a:gd fmla="val 2623923" name="adj2"/>
              <a:gd fmla="val 8858" name="adj3"/>
            </a:avLst>
          </a:prstGeom>
          <a:solidFill>
            <a:schemeClr val="lt2"/>
          </a:solidFill>
          <a:ln cap="flat" cmpd="sng" w="9525">
            <a:solidFill>
              <a:schemeClr val="lt2"/>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txBox="1"/>
          <p:nvPr/>
        </p:nvSpPr>
        <p:spPr>
          <a:xfrm>
            <a:off x="5305424" y="1845435"/>
            <a:ext cx="1749900" cy="10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20202"/>
                </a:solidFill>
                <a:latin typeface="Economica"/>
                <a:ea typeface="Economica"/>
                <a:cs typeface="Economica"/>
                <a:sym typeface="Economica"/>
              </a:rPr>
              <a:t>Ciclo de un proyecto de Data Science</a:t>
            </a:r>
            <a:endParaRPr b="1" i="0" sz="1800" u="none" cap="none" strike="noStrike">
              <a:solidFill>
                <a:srgbClr val="020202"/>
              </a:solidFill>
              <a:latin typeface="Economica"/>
              <a:ea typeface="Economica"/>
              <a:cs typeface="Economica"/>
              <a:sym typeface="Economica"/>
            </a:endParaRPr>
          </a:p>
        </p:txBody>
      </p:sp>
      <p:sp>
        <p:nvSpPr>
          <p:cNvPr id="211" name="Google Shape;211;p8"/>
          <p:cNvSpPr/>
          <p:nvPr/>
        </p:nvSpPr>
        <p:spPr>
          <a:xfrm rot="-3832564">
            <a:off x="7372905" y="1602457"/>
            <a:ext cx="453086" cy="443652"/>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flipH="1" rot="-1855253">
            <a:off x="4525457" y="635645"/>
            <a:ext cx="3299771" cy="3361136"/>
          </a:xfrm>
          <a:prstGeom prst="blockArc">
            <a:avLst>
              <a:gd fmla="val 14334136" name="adj1"/>
              <a:gd fmla="val 18854681" name="adj2"/>
              <a:gd fmla="val 8846" name="adj3"/>
            </a:avLst>
          </a:prstGeom>
          <a:solidFill>
            <a:schemeClr val="accent6"/>
          </a:solidFill>
          <a:ln cap="flat" cmpd="sng" w="9525">
            <a:solidFill>
              <a:schemeClr val="accent6"/>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rot="8945667">
            <a:off x="4516110" y="642178"/>
            <a:ext cx="3291900" cy="3352918"/>
          </a:xfrm>
          <a:prstGeom prst="blockArc">
            <a:avLst>
              <a:gd fmla="val 20184517" name="adj1"/>
              <a:gd fmla="val 3007258" name="adj2"/>
              <a:gd fmla="val 9336" name="adj3"/>
            </a:avLst>
          </a:prstGeom>
          <a:solidFill>
            <a:schemeClr val="accent3"/>
          </a:solidFill>
          <a:ln cap="flat" cmpd="sng" w="9525">
            <a:solidFill>
              <a:schemeClr val="accent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flipH="1" rot="-8945667">
            <a:off x="4516352" y="644096"/>
            <a:ext cx="3291900" cy="3352918"/>
          </a:xfrm>
          <a:prstGeom prst="blockArc">
            <a:avLst>
              <a:gd fmla="val 15738599" name="adj1"/>
              <a:gd fmla="val 20008131" name="adj2"/>
              <a:gd fmla="val 9063" name="adj3"/>
            </a:avLst>
          </a:prstGeom>
          <a:solidFill>
            <a:schemeClr val="accent2"/>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
          <p:cNvSpPr/>
          <p:nvPr/>
        </p:nvSpPr>
        <p:spPr>
          <a:xfrm rot="9191544">
            <a:off x="4537415" y="1596746"/>
            <a:ext cx="443685" cy="454145"/>
          </a:xfrm>
          <a:prstGeom prst="rtTriangl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8"/>
          <p:cNvSpPr/>
          <p:nvPr/>
        </p:nvSpPr>
        <p:spPr>
          <a:xfrm rot="493771">
            <a:off x="6849665" y="3332924"/>
            <a:ext cx="440132" cy="455886"/>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8"/>
          <p:cNvSpPr/>
          <p:nvPr/>
        </p:nvSpPr>
        <p:spPr>
          <a:xfrm rot="4877981">
            <a:off x="5064582" y="3340875"/>
            <a:ext cx="456149" cy="440277"/>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rot="-8038212">
            <a:off x="5952112" y="555567"/>
            <a:ext cx="448520" cy="44852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
          <p:cNvSpPr txBox="1"/>
          <p:nvPr>
            <p:ph idx="1" type="body"/>
          </p:nvPr>
        </p:nvSpPr>
        <p:spPr>
          <a:xfrm>
            <a:off x="311700" y="1916550"/>
            <a:ext cx="2808000" cy="30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200"/>
              <a:buNone/>
            </a:pPr>
            <a:r>
              <a:rPr b="1" lang="es" sz="1300">
                <a:solidFill>
                  <a:srgbClr val="E55B60"/>
                </a:solidFill>
              </a:rPr>
              <a:t>Durante esta materia, veremos conceptos involucrados en:</a:t>
            </a:r>
            <a:endParaRPr b="1" sz="1300">
              <a:solidFill>
                <a:srgbClr val="E55B60"/>
              </a:solidFill>
            </a:endParaRPr>
          </a:p>
          <a:p>
            <a:pPr indent="-311150" lvl="0" marL="457200" rtl="0" algn="l">
              <a:lnSpc>
                <a:spcPct val="115000"/>
              </a:lnSpc>
              <a:spcBef>
                <a:spcPts val="1600"/>
              </a:spcBef>
              <a:spcAft>
                <a:spcPts val="0"/>
              </a:spcAft>
              <a:buClr>
                <a:srgbClr val="E55B60"/>
              </a:buClr>
              <a:buSzPts val="1300"/>
              <a:buAutoNum type="arabicPeriod"/>
            </a:pPr>
            <a:r>
              <a:rPr b="1" lang="es" sz="1300">
                <a:solidFill>
                  <a:srgbClr val="E55B60"/>
                </a:solidFill>
              </a:rPr>
              <a:t>Herramientas estadísticas y visualizaciones para la </a:t>
            </a:r>
            <a:r>
              <a:rPr b="1" lang="es" sz="1300">
                <a:solidFill>
                  <a:srgbClr val="E55B60"/>
                </a:solidFill>
                <a:highlight>
                  <a:schemeClr val="lt2"/>
                </a:highlight>
              </a:rPr>
              <a:t>etapa 02</a:t>
            </a:r>
            <a:r>
              <a:rPr b="1" lang="es" sz="1300">
                <a:solidFill>
                  <a:srgbClr val="E55B60"/>
                </a:solidFill>
              </a:rPr>
              <a:t>.</a:t>
            </a:r>
            <a:endParaRPr b="1" sz="1300">
              <a:solidFill>
                <a:srgbClr val="E55B60"/>
              </a:solidFill>
            </a:endParaRPr>
          </a:p>
          <a:p>
            <a:pPr indent="-311150" lvl="0" marL="457200" rtl="0" algn="l">
              <a:lnSpc>
                <a:spcPct val="115000"/>
              </a:lnSpc>
              <a:spcBef>
                <a:spcPts val="0"/>
              </a:spcBef>
              <a:spcAft>
                <a:spcPts val="0"/>
              </a:spcAft>
              <a:buClr>
                <a:srgbClr val="E55B60"/>
              </a:buClr>
              <a:buSzPts val="1300"/>
              <a:buAutoNum type="arabicPeriod"/>
            </a:pPr>
            <a:r>
              <a:rPr b="1" lang="es" sz="1300">
                <a:solidFill>
                  <a:srgbClr val="E55B60"/>
                </a:solidFill>
              </a:rPr>
              <a:t>Herramientas estadísticas necesarias para interpretar los resultados de la </a:t>
            </a:r>
            <a:r>
              <a:rPr b="1" lang="es" sz="1300">
                <a:solidFill>
                  <a:schemeClr val="accent1"/>
                </a:solidFill>
                <a:highlight>
                  <a:schemeClr val="accent3"/>
                </a:highlight>
              </a:rPr>
              <a:t>etapa 04</a:t>
            </a:r>
            <a:r>
              <a:rPr b="1" lang="es" sz="1300">
                <a:solidFill>
                  <a:schemeClr val="accent1"/>
                </a:solidFill>
              </a:rPr>
              <a:t>.</a:t>
            </a:r>
            <a:endParaRPr b="1" sz="1300">
              <a:solidFill>
                <a:schemeClr val="accent1"/>
              </a:solidFill>
            </a:endParaRPr>
          </a:p>
          <a:p>
            <a:pPr indent="-311150" lvl="0" marL="457200" rtl="0" algn="l">
              <a:lnSpc>
                <a:spcPct val="115000"/>
              </a:lnSpc>
              <a:spcBef>
                <a:spcPts val="0"/>
              </a:spcBef>
              <a:spcAft>
                <a:spcPts val="0"/>
              </a:spcAft>
              <a:buClr>
                <a:srgbClr val="E55B60"/>
              </a:buClr>
              <a:buSzPts val="1300"/>
              <a:buAutoNum type="arabicPeriod"/>
            </a:pPr>
            <a:r>
              <a:rPr b="1" lang="es" sz="1300">
                <a:solidFill>
                  <a:srgbClr val="E55B60"/>
                </a:solidFill>
              </a:rPr>
              <a:t>Visualización y comunicación efectiva para la </a:t>
            </a:r>
            <a:r>
              <a:rPr b="1" lang="es" sz="1300">
                <a:solidFill>
                  <a:srgbClr val="E55B60"/>
                </a:solidFill>
                <a:highlight>
                  <a:schemeClr val="accent6"/>
                </a:highlight>
              </a:rPr>
              <a:t>etapa 05</a:t>
            </a:r>
            <a:r>
              <a:rPr b="1" lang="es" sz="1300">
                <a:solidFill>
                  <a:srgbClr val="E55B60"/>
                </a:solidFill>
              </a:rPr>
              <a:t>.</a:t>
            </a:r>
            <a:endParaRPr b="1" sz="1300">
              <a:solidFill>
                <a:srgbClr val="E55B60"/>
              </a:solidFill>
            </a:endParaRPr>
          </a:p>
        </p:txBody>
      </p:sp>
      <p:grpSp>
        <p:nvGrpSpPr>
          <p:cNvPr id="224" name="Google Shape;224;p9"/>
          <p:cNvGrpSpPr/>
          <p:nvPr/>
        </p:nvGrpSpPr>
        <p:grpSpPr>
          <a:xfrm>
            <a:off x="2968151" y="26691"/>
            <a:ext cx="6415052" cy="5116886"/>
            <a:chOff x="1314151" y="26778"/>
            <a:chExt cx="6415052" cy="5116886"/>
          </a:xfrm>
        </p:grpSpPr>
        <p:sp>
          <p:nvSpPr>
            <p:cNvPr id="225" name="Google Shape;225;p9"/>
            <p:cNvSpPr/>
            <p:nvPr/>
          </p:nvSpPr>
          <p:spPr>
            <a:xfrm>
              <a:off x="2986824" y="725405"/>
              <a:ext cx="3078900" cy="3194400"/>
            </a:xfrm>
            <a:prstGeom prst="donut">
              <a:avLst>
                <a:gd fmla="val 160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9"/>
            <p:cNvGrpSpPr/>
            <p:nvPr/>
          </p:nvGrpSpPr>
          <p:grpSpPr>
            <a:xfrm>
              <a:off x="5310190" y="178121"/>
              <a:ext cx="2252510" cy="1008092"/>
              <a:chOff x="5214006" y="730510"/>
              <a:chExt cx="1858200" cy="801600"/>
            </a:xfrm>
          </p:grpSpPr>
          <p:cxnSp>
            <p:nvCxnSpPr>
              <p:cNvPr id="227" name="Google Shape;227;p9"/>
              <p:cNvCxnSpPr>
                <a:stCxn id="228" idx="1"/>
              </p:cNvCxnSpPr>
              <p:nvPr/>
            </p:nvCxnSpPr>
            <p:spPr>
              <a:xfrm flipH="1">
                <a:off x="5214006" y="1065310"/>
                <a:ext cx="363000" cy="466800"/>
              </a:xfrm>
              <a:prstGeom prst="straightConnector1">
                <a:avLst/>
              </a:prstGeom>
              <a:noFill/>
              <a:ln cap="flat" cmpd="sng" w="19050">
                <a:solidFill>
                  <a:schemeClr val="dk2"/>
                </a:solidFill>
                <a:prstDash val="solid"/>
                <a:round/>
                <a:headEnd len="med" w="med" type="oval"/>
                <a:tailEnd len="sm" w="sm" type="none"/>
              </a:ln>
            </p:spPr>
          </p:cxnSp>
          <p:sp>
            <p:nvSpPr>
              <p:cNvPr id="228" name="Google Shape;228;p9"/>
              <p:cNvSpPr txBox="1"/>
              <p:nvPr/>
            </p:nvSpPr>
            <p:spPr>
              <a:xfrm>
                <a:off x="5577006" y="730510"/>
                <a:ext cx="14952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s" sz="2400" u="none" cap="none" strike="noStrike">
                    <a:solidFill>
                      <a:srgbClr val="000000"/>
                    </a:solidFill>
                    <a:latin typeface="Economica"/>
                    <a:ea typeface="Economica"/>
                    <a:cs typeface="Economica"/>
                    <a:sym typeface="Economica"/>
                  </a:rPr>
                  <a:t>01</a:t>
                </a:r>
                <a:endParaRPr b="1" i="0" sz="24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Economica"/>
                    <a:ea typeface="Economica"/>
                    <a:cs typeface="Economica"/>
                    <a:sym typeface="Economica"/>
                  </a:rPr>
                  <a:t>DEFINICIÓN DEL PROBLEMA DE NEGOCIOS</a:t>
                </a:r>
                <a:endParaRPr b="1" i="0" sz="1400" u="none" cap="none" strike="noStrike">
                  <a:solidFill>
                    <a:srgbClr val="000000"/>
                  </a:solidFill>
                  <a:latin typeface="Economica"/>
                  <a:ea typeface="Economica"/>
                  <a:cs typeface="Economica"/>
                  <a:sym typeface="Economica"/>
                </a:endParaRPr>
              </a:p>
            </p:txBody>
          </p:sp>
        </p:grpSp>
        <p:grpSp>
          <p:nvGrpSpPr>
            <p:cNvPr id="229" name="Google Shape;229;p9"/>
            <p:cNvGrpSpPr/>
            <p:nvPr/>
          </p:nvGrpSpPr>
          <p:grpSpPr>
            <a:xfrm>
              <a:off x="1385721" y="330521"/>
              <a:ext cx="2265238" cy="855671"/>
              <a:chOff x="2039391" y="851693"/>
              <a:chExt cx="1868700" cy="680400"/>
            </a:xfrm>
          </p:grpSpPr>
          <p:cxnSp>
            <p:nvCxnSpPr>
              <p:cNvPr id="230" name="Google Shape;230;p9"/>
              <p:cNvCxnSpPr>
                <a:stCxn id="231" idx="3"/>
              </p:cNvCxnSpPr>
              <p:nvPr/>
            </p:nvCxnSpPr>
            <p:spPr>
              <a:xfrm>
                <a:off x="3534591" y="1186493"/>
                <a:ext cx="373500" cy="345600"/>
              </a:xfrm>
              <a:prstGeom prst="straightConnector1">
                <a:avLst/>
              </a:prstGeom>
              <a:noFill/>
              <a:ln cap="flat" cmpd="sng" w="19050">
                <a:solidFill>
                  <a:schemeClr val="accent6"/>
                </a:solidFill>
                <a:prstDash val="solid"/>
                <a:round/>
                <a:headEnd len="med" w="med" type="oval"/>
                <a:tailEnd len="sm" w="sm" type="none"/>
              </a:ln>
            </p:spPr>
          </p:cxnSp>
          <p:sp>
            <p:nvSpPr>
              <p:cNvPr id="231" name="Google Shape;231;p9"/>
              <p:cNvSpPr txBox="1"/>
              <p:nvPr/>
            </p:nvSpPr>
            <p:spPr>
              <a:xfrm>
                <a:off x="2039391" y="851693"/>
                <a:ext cx="1495200" cy="669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05</a:t>
                </a:r>
                <a:endParaRPr b="1" i="0" sz="2400" u="none" cap="none" strike="noStrike">
                  <a:solidFill>
                    <a:schemeClr val="dk1"/>
                  </a:solidFill>
                  <a:latin typeface="Economica"/>
                  <a:ea typeface="Economica"/>
                  <a:cs typeface="Economica"/>
                  <a:sym typeface="Economica"/>
                </a:endParaRPr>
              </a:p>
              <a:p>
                <a:pPr indent="0" lvl="0" marL="0" marR="0" rtl="0" algn="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COMUNICACIÓN DE RESULTADOS</a:t>
                </a:r>
                <a:endParaRPr b="0" i="0" sz="800" u="none" cap="none" strike="noStrike">
                  <a:solidFill>
                    <a:srgbClr val="000000"/>
                  </a:solidFill>
                  <a:latin typeface="Roboto"/>
                  <a:ea typeface="Roboto"/>
                  <a:cs typeface="Roboto"/>
                  <a:sym typeface="Roboto"/>
                </a:endParaRPr>
              </a:p>
            </p:txBody>
          </p:sp>
        </p:grpSp>
        <p:grpSp>
          <p:nvGrpSpPr>
            <p:cNvPr id="232" name="Google Shape;232;p9"/>
            <p:cNvGrpSpPr/>
            <p:nvPr/>
          </p:nvGrpSpPr>
          <p:grpSpPr>
            <a:xfrm>
              <a:off x="5808972" y="2511787"/>
              <a:ext cx="1920231" cy="842089"/>
              <a:chOff x="5625475" y="2586161"/>
              <a:chExt cx="1584087" cy="669600"/>
            </a:xfrm>
          </p:grpSpPr>
          <p:cxnSp>
            <p:nvCxnSpPr>
              <p:cNvPr id="233" name="Google Shape;233;p9"/>
              <p:cNvCxnSpPr/>
              <p:nvPr/>
            </p:nvCxnSpPr>
            <p:spPr>
              <a:xfrm rot="10800000">
                <a:off x="5625475" y="2771675"/>
                <a:ext cx="442200" cy="153300"/>
              </a:xfrm>
              <a:prstGeom prst="straightConnector1">
                <a:avLst/>
              </a:prstGeom>
              <a:noFill/>
              <a:ln cap="flat" cmpd="sng" w="19050">
                <a:solidFill>
                  <a:schemeClr val="lt2"/>
                </a:solidFill>
                <a:prstDash val="solid"/>
                <a:round/>
                <a:headEnd len="med" w="med" type="oval"/>
                <a:tailEnd len="sm" w="sm" type="none"/>
              </a:ln>
            </p:spPr>
          </p:cxnSp>
          <p:sp>
            <p:nvSpPr>
              <p:cNvPr id="234" name="Google Shape;234;p9"/>
              <p:cNvSpPr txBox="1"/>
              <p:nvPr/>
            </p:nvSpPr>
            <p:spPr>
              <a:xfrm>
                <a:off x="6077362" y="2586161"/>
                <a:ext cx="1132200" cy="66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s" sz="2400" u="none" cap="none" strike="noStrike">
                    <a:solidFill>
                      <a:srgbClr val="000000"/>
                    </a:solidFill>
                    <a:latin typeface="Economica"/>
                    <a:ea typeface="Economica"/>
                    <a:cs typeface="Economica"/>
                    <a:sym typeface="Economica"/>
                  </a:rPr>
                  <a:t>02</a:t>
                </a:r>
                <a:endParaRPr b="1" i="0" sz="24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Economica"/>
                    <a:ea typeface="Economica"/>
                    <a:cs typeface="Economica"/>
                    <a:sym typeface="Economica"/>
                  </a:rPr>
                  <a:t>ANÁLISIS Y EXPLORACIÓN DE DATOS</a:t>
                </a:r>
                <a:endParaRPr b="1" i="0" sz="1400" u="none" cap="none" strike="noStrike">
                  <a:solidFill>
                    <a:srgbClr val="000000"/>
                  </a:solidFill>
                  <a:latin typeface="Economica"/>
                  <a:ea typeface="Economica"/>
                  <a:cs typeface="Economica"/>
                  <a:sym typeface="Economica"/>
                </a:endParaRPr>
              </a:p>
            </p:txBody>
          </p:sp>
        </p:grpSp>
        <p:grpSp>
          <p:nvGrpSpPr>
            <p:cNvPr id="235" name="Google Shape;235;p9"/>
            <p:cNvGrpSpPr/>
            <p:nvPr/>
          </p:nvGrpSpPr>
          <p:grpSpPr>
            <a:xfrm>
              <a:off x="1314151" y="2493563"/>
              <a:ext cx="1930048" cy="842089"/>
              <a:chOff x="1917489" y="2571669"/>
              <a:chExt cx="1592186" cy="669600"/>
            </a:xfrm>
          </p:grpSpPr>
          <p:cxnSp>
            <p:nvCxnSpPr>
              <p:cNvPr id="236" name="Google Shape;236;p9"/>
              <p:cNvCxnSpPr/>
              <p:nvPr/>
            </p:nvCxnSpPr>
            <p:spPr>
              <a:xfrm flipH="1" rot="10800000">
                <a:off x="3059375" y="2771675"/>
                <a:ext cx="450300" cy="145200"/>
              </a:xfrm>
              <a:prstGeom prst="straightConnector1">
                <a:avLst/>
              </a:prstGeom>
              <a:noFill/>
              <a:ln cap="flat" cmpd="sng" w="19050">
                <a:solidFill>
                  <a:schemeClr val="accent3"/>
                </a:solidFill>
                <a:prstDash val="solid"/>
                <a:round/>
                <a:headEnd len="med" w="med" type="oval"/>
                <a:tailEnd len="sm" w="sm" type="none"/>
              </a:ln>
            </p:spPr>
          </p:cxnSp>
          <p:sp>
            <p:nvSpPr>
              <p:cNvPr id="237" name="Google Shape;237;p9"/>
              <p:cNvSpPr txBox="1"/>
              <p:nvPr/>
            </p:nvSpPr>
            <p:spPr>
              <a:xfrm>
                <a:off x="1917489" y="2571669"/>
                <a:ext cx="1132200" cy="6696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04</a:t>
                </a:r>
                <a:endParaRPr b="1" i="0" sz="2400" u="none" cap="none" strike="noStrike">
                  <a:solidFill>
                    <a:schemeClr val="dk1"/>
                  </a:solidFill>
                  <a:latin typeface="Economica"/>
                  <a:ea typeface="Economica"/>
                  <a:cs typeface="Economica"/>
                  <a:sym typeface="Economica"/>
                </a:endParaRPr>
              </a:p>
              <a:p>
                <a:pPr indent="0" lvl="0" marL="0" marR="0" rtl="0" algn="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MODELADO PREDICTIVO</a:t>
                </a:r>
                <a:endParaRPr b="0" i="0" sz="1200" u="none" cap="none" strike="noStrike">
                  <a:solidFill>
                    <a:srgbClr val="000000"/>
                  </a:solidFill>
                  <a:latin typeface="Roboto"/>
                  <a:ea typeface="Roboto"/>
                  <a:cs typeface="Roboto"/>
                  <a:sym typeface="Roboto"/>
                </a:endParaRPr>
              </a:p>
            </p:txBody>
          </p:sp>
        </p:grpSp>
        <p:grpSp>
          <p:nvGrpSpPr>
            <p:cNvPr id="238" name="Google Shape;238;p9"/>
            <p:cNvGrpSpPr/>
            <p:nvPr/>
          </p:nvGrpSpPr>
          <p:grpSpPr>
            <a:xfrm>
              <a:off x="3424226" y="3712594"/>
              <a:ext cx="2176141" cy="1431070"/>
              <a:chOff x="3658187" y="3541000"/>
              <a:chExt cx="1795200" cy="1137938"/>
            </a:xfrm>
          </p:grpSpPr>
          <p:cxnSp>
            <p:nvCxnSpPr>
              <p:cNvPr id="239" name="Google Shape;239;p9"/>
              <p:cNvCxnSpPr/>
              <p:nvPr/>
            </p:nvCxnSpPr>
            <p:spPr>
              <a:xfrm rot="10800000">
                <a:off x="4563402" y="3541000"/>
                <a:ext cx="0" cy="489600"/>
              </a:xfrm>
              <a:prstGeom prst="straightConnector1">
                <a:avLst/>
              </a:prstGeom>
              <a:noFill/>
              <a:ln cap="flat" cmpd="sng" w="19050">
                <a:solidFill>
                  <a:srgbClr val="155B54"/>
                </a:solidFill>
                <a:prstDash val="solid"/>
                <a:round/>
                <a:headEnd len="med" w="med" type="oval"/>
                <a:tailEnd len="sm" w="sm" type="none"/>
              </a:ln>
            </p:spPr>
          </p:cxnSp>
          <p:sp>
            <p:nvSpPr>
              <p:cNvPr id="240" name="Google Shape;240;p9"/>
              <p:cNvSpPr txBox="1"/>
              <p:nvPr/>
            </p:nvSpPr>
            <p:spPr>
              <a:xfrm>
                <a:off x="3658187" y="4009338"/>
                <a:ext cx="1795200" cy="66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s" sz="2400" u="none" cap="none" strike="noStrike">
                    <a:solidFill>
                      <a:schemeClr val="dk1"/>
                    </a:solidFill>
                    <a:latin typeface="Economica"/>
                    <a:ea typeface="Economica"/>
                    <a:cs typeface="Economica"/>
                    <a:sym typeface="Economica"/>
                  </a:rPr>
                  <a:t>03</a:t>
                </a:r>
                <a:endParaRPr b="1" i="0" sz="2400" u="none" cap="none" strike="noStrike">
                  <a:solidFill>
                    <a:schemeClr val="dk1"/>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Economica"/>
                    <a:ea typeface="Economica"/>
                    <a:cs typeface="Economica"/>
                    <a:sym typeface="Economica"/>
                  </a:rPr>
                  <a:t>INGENIERÍA DE CARACTERÍSTICAS</a:t>
                </a:r>
                <a:endParaRPr b="0" i="0" sz="800" u="none" cap="none" strike="noStrike">
                  <a:solidFill>
                    <a:srgbClr val="000000"/>
                  </a:solidFill>
                  <a:latin typeface="Roboto"/>
                  <a:ea typeface="Roboto"/>
                  <a:cs typeface="Roboto"/>
                  <a:sym typeface="Roboto"/>
                </a:endParaRPr>
              </a:p>
            </p:txBody>
          </p:sp>
        </p:grpSp>
        <p:sp>
          <p:nvSpPr>
            <p:cNvPr id="241" name="Google Shape;241;p9"/>
            <p:cNvSpPr/>
            <p:nvPr/>
          </p:nvSpPr>
          <p:spPr>
            <a:xfrm rot="1855247">
              <a:off x="2877288" y="640745"/>
              <a:ext cx="3292774" cy="3353618"/>
            </a:xfrm>
            <a:prstGeom prst="blockArc">
              <a:avLst>
                <a:gd fmla="val 14414370" name="adj1"/>
                <a:gd fmla="val 18998613" name="adj2"/>
                <a:gd fmla="val 8907" name="adj3"/>
              </a:avLst>
            </a:prstGeom>
            <a:solidFill>
              <a:schemeClr val="dk2"/>
            </a:solidFill>
            <a:ln cap="flat" cmpd="sng" w="9525">
              <a:solidFill>
                <a:schemeClr val="dk2"/>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
            <p:cNvSpPr/>
            <p:nvPr/>
          </p:nvSpPr>
          <p:spPr>
            <a:xfrm flipH="1" rot="-8945667">
              <a:off x="2884398" y="638713"/>
              <a:ext cx="3291900" cy="3352918"/>
            </a:xfrm>
            <a:prstGeom prst="blockArc">
              <a:avLst>
                <a:gd fmla="val 20178804" name="adj1"/>
                <a:gd fmla="val 2623923" name="adj2"/>
                <a:gd fmla="val 8858" name="adj3"/>
              </a:avLst>
            </a:prstGeom>
            <a:solidFill>
              <a:schemeClr val="lt2"/>
            </a:solidFill>
            <a:ln cap="flat" cmpd="sng" w="9525">
              <a:solidFill>
                <a:schemeClr val="lt2"/>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
            <p:cNvSpPr txBox="1"/>
            <p:nvPr/>
          </p:nvSpPr>
          <p:spPr>
            <a:xfrm>
              <a:off x="3651424" y="1845523"/>
              <a:ext cx="1749900" cy="10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20202"/>
                  </a:solidFill>
                  <a:latin typeface="Economica"/>
                  <a:ea typeface="Economica"/>
                  <a:cs typeface="Economica"/>
                  <a:sym typeface="Economica"/>
                </a:rPr>
                <a:t>Ciclo de un proyecto de Data Science</a:t>
              </a:r>
              <a:endParaRPr b="1" i="0" sz="1800" u="none" cap="none" strike="noStrike">
                <a:solidFill>
                  <a:srgbClr val="020202"/>
                </a:solidFill>
                <a:latin typeface="Economica"/>
                <a:ea typeface="Economica"/>
                <a:cs typeface="Economica"/>
                <a:sym typeface="Economica"/>
              </a:endParaRPr>
            </a:p>
          </p:txBody>
        </p:sp>
        <p:sp>
          <p:nvSpPr>
            <p:cNvPr id="244" name="Google Shape;244;p9"/>
            <p:cNvSpPr/>
            <p:nvPr/>
          </p:nvSpPr>
          <p:spPr>
            <a:xfrm rot="-3832564">
              <a:off x="5718905" y="1602544"/>
              <a:ext cx="453086" cy="443652"/>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
            <p:cNvSpPr/>
            <p:nvPr/>
          </p:nvSpPr>
          <p:spPr>
            <a:xfrm flipH="1" rot="-1855253">
              <a:off x="2871457" y="635732"/>
              <a:ext cx="3299771" cy="3361136"/>
            </a:xfrm>
            <a:prstGeom prst="blockArc">
              <a:avLst>
                <a:gd fmla="val 14334136" name="adj1"/>
                <a:gd fmla="val 18854681" name="adj2"/>
                <a:gd fmla="val 8846" name="adj3"/>
              </a:avLst>
            </a:prstGeom>
            <a:solidFill>
              <a:schemeClr val="accent6"/>
            </a:solidFill>
            <a:ln cap="flat" cmpd="sng" w="9525">
              <a:solidFill>
                <a:schemeClr val="accent6"/>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9"/>
            <p:cNvSpPr/>
            <p:nvPr/>
          </p:nvSpPr>
          <p:spPr>
            <a:xfrm rot="8945667">
              <a:off x="2862110" y="642266"/>
              <a:ext cx="3291900" cy="3352918"/>
            </a:xfrm>
            <a:prstGeom prst="blockArc">
              <a:avLst>
                <a:gd fmla="val 20184517" name="adj1"/>
                <a:gd fmla="val 3007258" name="adj2"/>
                <a:gd fmla="val 9336" name="adj3"/>
              </a:avLst>
            </a:prstGeom>
            <a:solidFill>
              <a:schemeClr val="accent3"/>
            </a:solidFill>
            <a:ln cap="flat" cmpd="sng" w="9525">
              <a:solidFill>
                <a:schemeClr val="accent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
            <p:cNvSpPr/>
            <p:nvPr/>
          </p:nvSpPr>
          <p:spPr>
            <a:xfrm flipH="1" rot="-8945667">
              <a:off x="2862352" y="644184"/>
              <a:ext cx="3291900" cy="3352918"/>
            </a:xfrm>
            <a:prstGeom prst="blockArc">
              <a:avLst>
                <a:gd fmla="val 15738599" name="adj1"/>
                <a:gd fmla="val 20008131" name="adj2"/>
                <a:gd fmla="val 9063" name="adj3"/>
              </a:avLst>
            </a:prstGeom>
            <a:solidFill>
              <a:schemeClr val="accent2"/>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
            <p:cNvSpPr/>
            <p:nvPr/>
          </p:nvSpPr>
          <p:spPr>
            <a:xfrm rot="9191544">
              <a:off x="2883415" y="1596834"/>
              <a:ext cx="443685" cy="454145"/>
            </a:xfrm>
            <a:prstGeom prst="rtTriangl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
            <p:cNvSpPr/>
            <p:nvPr/>
          </p:nvSpPr>
          <p:spPr>
            <a:xfrm rot="493771">
              <a:off x="5195665" y="3333012"/>
              <a:ext cx="440132" cy="455886"/>
            </a:xfrm>
            <a:prstGeom prst="rtTriangl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rot="4877981">
              <a:off x="3410582" y="3340962"/>
              <a:ext cx="456149" cy="440277"/>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rot="-8038212">
              <a:off x="4298112" y="555654"/>
              <a:ext cx="448520" cy="448520"/>
            </a:xfrm>
            <a:prstGeom prst="rtTriangl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9"/>
          <p:cNvSpPr txBox="1"/>
          <p:nvPr>
            <p:ph type="title"/>
          </p:nvPr>
        </p:nvSpPr>
        <p:spPr>
          <a:xfrm>
            <a:off x="311700" y="631800"/>
            <a:ext cx="28080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None/>
            </a:pPr>
            <a:r>
              <a:rPr lang="es" sz="3400">
                <a:solidFill>
                  <a:srgbClr val="E55B60"/>
                </a:solidFill>
                <a:latin typeface="Roboto Mono Medium"/>
                <a:ea typeface="Roboto Mono Medium"/>
                <a:cs typeface="Roboto Mono Medium"/>
                <a:sym typeface="Roboto Mono Medium"/>
              </a:rPr>
              <a:t>El ciclo sin fin</a:t>
            </a:r>
            <a:endParaRPr sz="3400">
              <a:solidFill>
                <a:srgbClr val="E55B60"/>
              </a:solidFill>
              <a:latin typeface="Roboto Mono Medium"/>
              <a:ea typeface="Roboto Mono Medium"/>
              <a:cs typeface="Roboto Mono Medium"/>
              <a:sym typeface="Roboto Mon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0"/>
          <p:cNvSpPr txBox="1"/>
          <p:nvPr>
            <p:ph type="title"/>
          </p:nvPr>
        </p:nvSpPr>
        <p:spPr>
          <a:xfrm>
            <a:off x="239225" y="73125"/>
            <a:ext cx="2808000" cy="75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REALIDAD</a:t>
            </a:r>
            <a:endParaRPr/>
          </a:p>
        </p:txBody>
      </p:sp>
      <p:pic>
        <p:nvPicPr>
          <p:cNvPr id="258" name="Google Shape;258;p10"/>
          <p:cNvPicPr preferRelativeResize="0"/>
          <p:nvPr/>
        </p:nvPicPr>
        <p:blipFill rotWithShape="1">
          <a:blip r:embed="rId3">
            <a:alphaModFix/>
          </a:blip>
          <a:srcRect b="4187" l="0" r="6949" t="0"/>
          <a:stretch/>
        </p:blipFill>
        <p:spPr>
          <a:xfrm>
            <a:off x="239225" y="945575"/>
            <a:ext cx="8334374" cy="365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11"/>
          <p:cNvPicPr preferRelativeResize="0"/>
          <p:nvPr/>
        </p:nvPicPr>
        <p:blipFill rotWithShape="1">
          <a:blip r:embed="rId3">
            <a:alphaModFix/>
          </a:blip>
          <a:srcRect b="0" l="0" r="0" t="0"/>
          <a:stretch/>
        </p:blipFill>
        <p:spPr>
          <a:xfrm>
            <a:off x="40750" y="1109375"/>
            <a:ext cx="9103250" cy="3386700"/>
          </a:xfrm>
          <a:prstGeom prst="rect">
            <a:avLst/>
          </a:prstGeom>
          <a:noFill/>
          <a:ln>
            <a:noFill/>
          </a:ln>
        </p:spPr>
      </p:pic>
      <p:sp>
        <p:nvSpPr>
          <p:cNvPr id="264" name="Google Shape;264;p11"/>
          <p:cNvSpPr txBox="1"/>
          <p:nvPr>
            <p:ph type="title"/>
          </p:nvPr>
        </p:nvSpPr>
        <p:spPr>
          <a:xfrm>
            <a:off x="279875" y="353675"/>
            <a:ext cx="52857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Sesgos en los datos</a:t>
            </a:r>
            <a:endParaRPr/>
          </a:p>
        </p:txBody>
      </p:sp>
      <p:sp>
        <p:nvSpPr>
          <p:cNvPr id="265" name="Google Shape;265;p11"/>
          <p:cNvSpPr/>
          <p:nvPr/>
        </p:nvSpPr>
        <p:spPr>
          <a:xfrm>
            <a:off x="484600" y="2202775"/>
            <a:ext cx="3640200" cy="1419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2"/>
          <p:cNvSpPr txBox="1"/>
          <p:nvPr>
            <p:ph type="title"/>
          </p:nvPr>
        </p:nvSpPr>
        <p:spPr>
          <a:xfrm>
            <a:off x="319675" y="337400"/>
            <a:ext cx="5397000" cy="75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Sesgos en los datos</a:t>
            </a:r>
            <a:endParaRPr sz="3400">
              <a:solidFill>
                <a:srgbClr val="E55B60"/>
              </a:solidFill>
              <a:latin typeface="Roboto Mono Medium"/>
              <a:ea typeface="Roboto Mono Medium"/>
              <a:cs typeface="Roboto Mono Medium"/>
              <a:sym typeface="Roboto Mono Medium"/>
            </a:endParaRPr>
          </a:p>
        </p:txBody>
      </p:sp>
      <p:pic>
        <p:nvPicPr>
          <p:cNvPr id="271" name="Google Shape;271;p12"/>
          <p:cNvPicPr preferRelativeResize="0"/>
          <p:nvPr/>
        </p:nvPicPr>
        <p:blipFill rotWithShape="1">
          <a:blip r:embed="rId3">
            <a:alphaModFix/>
          </a:blip>
          <a:srcRect b="0" l="0" r="0" t="0"/>
          <a:stretch/>
        </p:blipFill>
        <p:spPr>
          <a:xfrm>
            <a:off x="625175" y="1322725"/>
            <a:ext cx="7219949" cy="268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3"/>
          <p:cNvSpPr txBox="1"/>
          <p:nvPr>
            <p:ph type="title"/>
          </p:nvPr>
        </p:nvSpPr>
        <p:spPr>
          <a:xfrm>
            <a:off x="311700" y="316800"/>
            <a:ext cx="54687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Sesgos en los datos</a:t>
            </a:r>
            <a:endParaRPr sz="3400">
              <a:solidFill>
                <a:srgbClr val="E55B60"/>
              </a:solidFill>
              <a:latin typeface="Roboto Mono Medium"/>
              <a:ea typeface="Roboto Mono Medium"/>
              <a:cs typeface="Roboto Mono Medium"/>
              <a:sym typeface="Roboto Mono Medium"/>
            </a:endParaRPr>
          </a:p>
        </p:txBody>
      </p:sp>
      <p:sp>
        <p:nvSpPr>
          <p:cNvPr id="277" name="Google Shape;277;p13"/>
          <p:cNvSpPr txBox="1"/>
          <p:nvPr/>
        </p:nvSpPr>
        <p:spPr>
          <a:xfrm>
            <a:off x="774575" y="1296750"/>
            <a:ext cx="73368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250"/>
              <a:buFont typeface="Arial"/>
              <a:buNone/>
            </a:pPr>
            <a:r>
              <a:rPr b="0" i="0" lang="es" sz="2250" u="none" cap="none" strike="noStrike">
                <a:solidFill>
                  <a:srgbClr val="757575"/>
                </a:solidFill>
                <a:highlight>
                  <a:srgbClr val="FFFFFF"/>
                </a:highlight>
                <a:latin typeface="Georgia"/>
                <a:ea typeface="Georgia"/>
                <a:cs typeface="Georgia"/>
                <a:sym typeface="Georgia"/>
              </a:rPr>
              <a:t>El sesgo no proviene de algoritmos de IA, proviene de personas.</a:t>
            </a:r>
            <a:endParaRPr b="0" i="0" sz="2250" u="none" cap="none" strike="noStrike">
              <a:solidFill>
                <a:srgbClr val="757575"/>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78" name="Google Shape;278;p13"/>
          <p:cNvPicPr preferRelativeResize="0"/>
          <p:nvPr/>
        </p:nvPicPr>
        <p:blipFill rotWithShape="1">
          <a:blip r:embed="rId3">
            <a:alphaModFix/>
          </a:blip>
          <a:srcRect b="0" l="1070" r="-1067" t="0"/>
          <a:stretch/>
        </p:blipFill>
        <p:spPr>
          <a:xfrm>
            <a:off x="2611138" y="2145124"/>
            <a:ext cx="4327925" cy="256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502975" y="282450"/>
            <a:ext cx="6471900" cy="47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lang="es" sz="3400">
                <a:solidFill>
                  <a:srgbClr val="E55B60"/>
                </a:solidFill>
                <a:latin typeface="Roboto Mono Medium"/>
                <a:ea typeface="Roboto Mono Medium"/>
                <a:cs typeface="Roboto Mono Medium"/>
                <a:sym typeface="Roboto Mono Medium"/>
              </a:rPr>
              <a:t>De que se está hablando…</a:t>
            </a:r>
            <a:endParaRPr sz="3400">
              <a:solidFill>
                <a:srgbClr val="E55B60"/>
              </a:solidFill>
              <a:latin typeface="Roboto Mono Medium"/>
              <a:ea typeface="Roboto Mono Medium"/>
              <a:cs typeface="Roboto Mono Medium"/>
              <a:sym typeface="Roboto Mono Medium"/>
            </a:endParaRPr>
          </a:p>
        </p:txBody>
      </p:sp>
      <p:sp>
        <p:nvSpPr>
          <p:cNvPr id="284" name="Google Shape;284;p14"/>
          <p:cNvSpPr txBox="1"/>
          <p:nvPr/>
        </p:nvSpPr>
        <p:spPr>
          <a:xfrm>
            <a:off x="4863000" y="1213400"/>
            <a:ext cx="3625200" cy="2385600"/>
          </a:xfrm>
          <a:prstGeom prst="rect">
            <a:avLst/>
          </a:prstGeom>
          <a:noFill/>
          <a:ln>
            <a:noFill/>
          </a:ln>
        </p:spPr>
        <p:txBody>
          <a:bodyPr anchorCtr="0" anchor="t" bIns="91425" lIns="91425" spcFirstLastPara="1" rIns="91425" wrap="square" tIns="91425">
            <a:spAutoFit/>
          </a:bodyPr>
          <a:lstStyle/>
          <a:p>
            <a:pPr indent="0" lvl="0" marL="0" marR="0" rtl="0" algn="just">
              <a:lnSpc>
                <a:spcPct val="93750"/>
              </a:lnSpc>
              <a:spcBef>
                <a:spcPts val="0"/>
              </a:spcBef>
              <a:spcAft>
                <a:spcPts val="0"/>
              </a:spcAft>
              <a:buClr>
                <a:srgbClr val="000000"/>
              </a:buClr>
              <a:buSzPts val="1400"/>
              <a:buFont typeface="Arial"/>
              <a:buNone/>
            </a:pPr>
            <a:r>
              <a:rPr b="1" i="0" lang="es" sz="1400" u="none" cap="none" strike="noStrike">
                <a:solidFill>
                  <a:srgbClr val="333333"/>
                </a:solidFill>
                <a:latin typeface="Arial"/>
                <a:ea typeface="Arial"/>
                <a:cs typeface="Arial"/>
                <a:sym typeface="Arial"/>
              </a:rPr>
              <a:t>¿Qué puedes hacer con ChatGPT?</a:t>
            </a:r>
            <a:endParaRPr b="1" i="0" sz="1400" u="none" cap="none" strike="noStrike">
              <a:solidFill>
                <a:srgbClr val="333333"/>
              </a:solidFill>
              <a:latin typeface="Arial"/>
              <a:ea typeface="Arial"/>
              <a:cs typeface="Arial"/>
              <a:sym typeface="Arial"/>
            </a:endParaRPr>
          </a:p>
          <a:p>
            <a:pPr indent="0" lvl="0" marL="0" marR="0" rtl="0" algn="just">
              <a:lnSpc>
                <a:spcPct val="129310"/>
              </a:lnSpc>
              <a:spcBef>
                <a:spcPts val="400"/>
              </a:spcBef>
              <a:spcAft>
                <a:spcPts val="1900"/>
              </a:spcAft>
              <a:buClr>
                <a:srgbClr val="000000"/>
              </a:buClr>
              <a:buSzPts val="1250"/>
              <a:buFont typeface="Arial"/>
              <a:buNone/>
            </a:pPr>
            <a:r>
              <a:rPr b="0" i="0" lang="es" sz="1250" u="none" cap="none" strike="noStrike">
                <a:solidFill>
                  <a:srgbClr val="333333"/>
                </a:solidFill>
                <a:latin typeface="Arial"/>
                <a:ea typeface="Arial"/>
                <a:cs typeface="Arial"/>
                <a:sym typeface="Arial"/>
              </a:rPr>
              <a:t>Esta herramienta es totalmente versátil, ya que puedes pedirle que te explique cualquier </a:t>
            </a:r>
            <a:r>
              <a:rPr b="1" i="0" lang="es" sz="1250" u="none" cap="none" strike="noStrike">
                <a:solidFill>
                  <a:srgbClr val="333333"/>
                </a:solidFill>
                <a:latin typeface="Arial"/>
                <a:ea typeface="Arial"/>
                <a:cs typeface="Arial"/>
                <a:sym typeface="Arial"/>
              </a:rPr>
              <a:t>concepto</a:t>
            </a:r>
            <a:r>
              <a:rPr b="0" i="0" lang="es" sz="1250" u="none" cap="none" strike="noStrike">
                <a:solidFill>
                  <a:srgbClr val="333333"/>
                </a:solidFill>
                <a:latin typeface="Arial"/>
                <a:ea typeface="Arial"/>
                <a:cs typeface="Arial"/>
                <a:sym typeface="Arial"/>
              </a:rPr>
              <a:t>, que escriba </a:t>
            </a:r>
            <a:r>
              <a:rPr b="1" i="0" lang="es" sz="1250" u="none" cap="none" strike="noStrike">
                <a:solidFill>
                  <a:srgbClr val="333333"/>
                </a:solidFill>
                <a:latin typeface="Arial"/>
                <a:ea typeface="Arial"/>
                <a:cs typeface="Arial"/>
                <a:sym typeface="Arial"/>
              </a:rPr>
              <a:t>artículos o resúmenes</a:t>
            </a:r>
            <a:r>
              <a:rPr b="0" i="0" lang="es" sz="1250" u="none" cap="none" strike="noStrike">
                <a:solidFill>
                  <a:srgbClr val="333333"/>
                </a:solidFill>
                <a:latin typeface="Arial"/>
                <a:ea typeface="Arial"/>
                <a:cs typeface="Arial"/>
                <a:sym typeface="Arial"/>
              </a:rPr>
              <a:t> de cualquier suceso histórico, o que invente </a:t>
            </a:r>
            <a:r>
              <a:rPr b="1" i="0" lang="es" sz="1250" u="none" cap="none" strike="noStrike">
                <a:solidFill>
                  <a:srgbClr val="333333"/>
                </a:solidFill>
                <a:latin typeface="Arial"/>
                <a:ea typeface="Arial"/>
                <a:cs typeface="Arial"/>
                <a:sym typeface="Arial"/>
              </a:rPr>
              <a:t>poemas y chistes.</a:t>
            </a:r>
            <a:r>
              <a:rPr b="0" i="0" lang="es" sz="1250" u="none" cap="none" strike="noStrike">
                <a:solidFill>
                  <a:srgbClr val="333333"/>
                </a:solidFill>
                <a:latin typeface="Arial"/>
                <a:ea typeface="Arial"/>
                <a:cs typeface="Arial"/>
                <a:sym typeface="Arial"/>
              </a:rPr>
              <a:t> Además, podrás pedir consejo sobre qué teléfono comprar, así como trivials, </a:t>
            </a:r>
            <a:r>
              <a:rPr b="1" i="0" lang="es" sz="1250" u="none" cap="none" strike="noStrike">
                <a:solidFill>
                  <a:srgbClr val="333333"/>
                </a:solidFill>
                <a:latin typeface="Arial"/>
                <a:ea typeface="Arial"/>
                <a:cs typeface="Arial"/>
                <a:sym typeface="Arial"/>
              </a:rPr>
              <a:t>traducciones</a:t>
            </a:r>
            <a:r>
              <a:rPr b="0" i="0" lang="es" sz="1250" u="none" cap="none" strike="noStrike">
                <a:solidFill>
                  <a:srgbClr val="333333"/>
                </a:solidFill>
                <a:latin typeface="Arial"/>
                <a:ea typeface="Arial"/>
                <a:cs typeface="Arial"/>
                <a:sym typeface="Arial"/>
              </a:rPr>
              <a:t>, definiciones, explicaciones, y todo lo que se te ocurra.</a:t>
            </a:r>
            <a:endParaRPr b="0" i="0" sz="1250" u="none" cap="none" strike="noStrike">
              <a:solidFill>
                <a:srgbClr val="333333"/>
              </a:solidFill>
              <a:latin typeface="Arial"/>
              <a:ea typeface="Arial"/>
              <a:cs typeface="Arial"/>
              <a:sym typeface="Arial"/>
            </a:endParaRPr>
          </a:p>
        </p:txBody>
      </p:sp>
      <p:pic>
        <p:nvPicPr>
          <p:cNvPr id="285" name="Google Shape;285;p14"/>
          <p:cNvPicPr preferRelativeResize="0"/>
          <p:nvPr/>
        </p:nvPicPr>
        <p:blipFill rotWithShape="1">
          <a:blip r:embed="rId3">
            <a:alphaModFix/>
          </a:blip>
          <a:srcRect b="0" l="0" r="0" t="0"/>
          <a:stretch/>
        </p:blipFill>
        <p:spPr>
          <a:xfrm>
            <a:off x="647400" y="1213388"/>
            <a:ext cx="3976201" cy="2382565"/>
          </a:xfrm>
          <a:prstGeom prst="rect">
            <a:avLst/>
          </a:prstGeom>
          <a:noFill/>
          <a:ln cap="flat" cmpd="sng" w="9525">
            <a:solidFill>
              <a:schemeClr val="dk1"/>
            </a:solidFill>
            <a:prstDash val="solid"/>
            <a:round/>
            <a:headEnd len="sm" w="sm" type="none"/>
            <a:tailEnd len="sm" w="sm" type="none"/>
          </a:ln>
        </p:spPr>
      </p:pic>
      <p:sp>
        <p:nvSpPr>
          <p:cNvPr id="286" name="Google Shape;286;p14"/>
          <p:cNvSpPr txBox="1"/>
          <p:nvPr/>
        </p:nvSpPr>
        <p:spPr>
          <a:xfrm>
            <a:off x="2653825" y="3919200"/>
            <a:ext cx="5731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0F1419"/>
                </a:solidFill>
                <a:latin typeface="Roboto"/>
                <a:ea typeface="Roboto"/>
                <a:cs typeface="Roboto"/>
                <a:sym typeface="Roboto"/>
              </a:rPr>
              <a:t>Conversatorio sobre Inteligencia Artificial y ChatGPT- Laura Alonso Alemany</a:t>
            </a:r>
            <a:endParaRPr b="0" i="0" sz="1300" u="none" cap="none" strike="noStrike">
              <a:solidFill>
                <a:srgbClr val="0F141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br>
              <a:rPr b="0" i="0" lang="es" sz="1300" u="none" cap="none" strike="noStrike">
                <a:solidFill>
                  <a:srgbClr val="0F1419"/>
                </a:solidFill>
                <a:highlight>
                  <a:srgbClr val="FFFFFF"/>
                </a:highlight>
                <a:latin typeface="Roboto"/>
                <a:ea typeface="Roboto"/>
                <a:cs typeface="Roboto"/>
                <a:sym typeface="Roboto"/>
              </a:rPr>
            </a:br>
            <a:r>
              <a:rPr b="0" i="0" lang="es" sz="1400" u="sng" cap="none" strike="noStrike">
                <a:solidFill>
                  <a:schemeClr val="hlink"/>
                </a:solidFill>
                <a:latin typeface="Open Sans"/>
                <a:ea typeface="Open Sans"/>
                <a:cs typeface="Open Sans"/>
                <a:sym typeface="Open Sans"/>
                <a:hlinkClick r:id="rId4"/>
              </a:rPr>
              <a:t>https://www.youtube.com/watch?v=0R6Ysg4t_Sk&amp;t=13s</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311700" y="315925"/>
            <a:ext cx="8717400" cy="1013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Habilidades a aprender durante esta materia</a:t>
            </a:r>
            <a:endParaRPr sz="3400">
              <a:solidFill>
                <a:srgbClr val="E55B60"/>
              </a:solidFill>
              <a:latin typeface="Roboto Mono Medium"/>
              <a:ea typeface="Roboto Mono Medium"/>
              <a:cs typeface="Roboto Mono Medium"/>
              <a:sym typeface="Roboto Mono Medium"/>
            </a:endParaRPr>
          </a:p>
        </p:txBody>
      </p:sp>
      <p:sp>
        <p:nvSpPr>
          <p:cNvPr id="292" name="Google Shape;292;p15"/>
          <p:cNvSpPr txBox="1"/>
          <p:nvPr>
            <p:ph idx="4294967295" type="body"/>
          </p:nvPr>
        </p:nvSpPr>
        <p:spPr>
          <a:xfrm>
            <a:off x="853225" y="1439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Seleccionar</a:t>
            </a:r>
            <a:r>
              <a:rPr lang="es"/>
              <a:t> y </a:t>
            </a:r>
            <a:r>
              <a:rPr i="1" lang="es"/>
              <a:t>aplicar</a:t>
            </a:r>
            <a:r>
              <a:rPr lang="es"/>
              <a:t> herramientas estadísticas </a:t>
            </a:r>
            <a:r>
              <a:rPr b="1" i="1" lang="es"/>
              <a:t>adecuadas</a:t>
            </a:r>
            <a:endParaRPr b="1" i="1" sz="1400"/>
          </a:p>
        </p:txBody>
      </p:sp>
      <p:sp>
        <p:nvSpPr>
          <p:cNvPr id="293" name="Google Shape;293;p15"/>
          <p:cNvSpPr txBox="1"/>
          <p:nvPr/>
        </p:nvSpPr>
        <p:spPr>
          <a:xfrm>
            <a:off x="401725" y="1439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1</a:t>
            </a:r>
            <a:endParaRPr b="0" i="0" sz="3600" u="none" cap="none" strike="noStrike">
              <a:solidFill>
                <a:schemeClr val="accent5"/>
              </a:solidFill>
              <a:latin typeface="Impact"/>
              <a:ea typeface="Impact"/>
              <a:cs typeface="Impact"/>
              <a:sym typeface="Impact"/>
            </a:endParaRPr>
          </a:p>
        </p:txBody>
      </p:sp>
      <p:sp>
        <p:nvSpPr>
          <p:cNvPr id="294" name="Google Shape;294;p15"/>
          <p:cNvSpPr txBox="1"/>
          <p:nvPr>
            <p:ph idx="4294967295" type="body"/>
          </p:nvPr>
        </p:nvSpPr>
        <p:spPr>
          <a:xfrm>
            <a:off x="853225" y="2648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Diseñar</a:t>
            </a:r>
            <a:r>
              <a:rPr b="1" lang="es"/>
              <a:t> </a:t>
            </a:r>
            <a:r>
              <a:rPr lang="es"/>
              <a:t>procesos de análisis de datos </a:t>
            </a:r>
            <a:r>
              <a:rPr b="1" lang="es"/>
              <a:t>sistemáticos</a:t>
            </a:r>
            <a:endParaRPr b="1" sz="1400"/>
          </a:p>
        </p:txBody>
      </p:sp>
      <p:sp>
        <p:nvSpPr>
          <p:cNvPr id="295" name="Google Shape;295;p15"/>
          <p:cNvSpPr txBox="1"/>
          <p:nvPr/>
        </p:nvSpPr>
        <p:spPr>
          <a:xfrm>
            <a:off x="401725" y="2648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2</a:t>
            </a:r>
            <a:endParaRPr b="0" i="0" sz="3600" u="none" cap="none" strike="noStrike">
              <a:solidFill>
                <a:schemeClr val="accent5"/>
              </a:solidFill>
              <a:latin typeface="Impact"/>
              <a:ea typeface="Impact"/>
              <a:cs typeface="Impact"/>
              <a:sym typeface="Impact"/>
            </a:endParaRPr>
          </a:p>
        </p:txBody>
      </p:sp>
      <p:sp>
        <p:nvSpPr>
          <p:cNvPr id="296" name="Google Shape;296;p15"/>
          <p:cNvSpPr txBox="1"/>
          <p:nvPr>
            <p:ph idx="4294967295" type="body"/>
          </p:nvPr>
        </p:nvSpPr>
        <p:spPr>
          <a:xfrm>
            <a:off x="853225" y="3576725"/>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b="1" i="1" sz="1400"/>
          </a:p>
        </p:txBody>
      </p:sp>
      <p:sp>
        <p:nvSpPr>
          <p:cNvPr id="297" name="Google Shape;297;p15"/>
          <p:cNvSpPr txBox="1"/>
          <p:nvPr/>
        </p:nvSpPr>
        <p:spPr>
          <a:xfrm>
            <a:off x="401725" y="3576725"/>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3</a:t>
            </a:r>
            <a:endParaRPr b="0" i="0" sz="3600" u="none" cap="none" strike="noStrike">
              <a:solidFill>
                <a:schemeClr val="accent5"/>
              </a:solidFill>
              <a:latin typeface="Impact"/>
              <a:ea typeface="Impact"/>
              <a:cs typeface="Impact"/>
              <a:sym typeface="Impact"/>
            </a:endParaRPr>
          </a:p>
        </p:txBody>
      </p:sp>
      <p:sp>
        <p:nvSpPr>
          <p:cNvPr id="298" name="Google Shape;298;p15"/>
          <p:cNvSpPr txBox="1"/>
          <p:nvPr>
            <p:ph idx="4294967295" type="body"/>
          </p:nvPr>
        </p:nvSpPr>
        <p:spPr>
          <a:xfrm>
            <a:off x="5186393" y="1469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b="1" sz="1400"/>
          </a:p>
        </p:txBody>
      </p:sp>
      <p:sp>
        <p:nvSpPr>
          <p:cNvPr id="299" name="Google Shape;299;p15"/>
          <p:cNvSpPr txBox="1"/>
          <p:nvPr/>
        </p:nvSpPr>
        <p:spPr>
          <a:xfrm>
            <a:off x="4724400" y="1469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4</a:t>
            </a:r>
            <a:endParaRPr b="0" i="0" sz="3600" u="none" cap="none" strike="noStrike">
              <a:solidFill>
                <a:schemeClr val="accent5"/>
              </a:solidFill>
              <a:latin typeface="Impact"/>
              <a:ea typeface="Impact"/>
              <a:cs typeface="Impact"/>
              <a:sym typeface="Impact"/>
            </a:endParaRPr>
          </a:p>
        </p:txBody>
      </p:sp>
      <p:sp>
        <p:nvSpPr>
          <p:cNvPr id="300" name="Google Shape;300;p15"/>
          <p:cNvSpPr txBox="1"/>
          <p:nvPr>
            <p:ph idx="4294967295" type="body"/>
          </p:nvPr>
        </p:nvSpPr>
        <p:spPr>
          <a:xfrm>
            <a:off x="5186393" y="2678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b="1" sz="1400"/>
          </a:p>
        </p:txBody>
      </p:sp>
      <p:sp>
        <p:nvSpPr>
          <p:cNvPr id="301" name="Google Shape;301;p15"/>
          <p:cNvSpPr txBox="1"/>
          <p:nvPr/>
        </p:nvSpPr>
        <p:spPr>
          <a:xfrm>
            <a:off x="4724400" y="2678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5</a:t>
            </a:r>
            <a:endParaRPr b="0" i="0" sz="3600" u="none" cap="none" strike="noStrike">
              <a:solidFill>
                <a:schemeClr val="accent5"/>
              </a:solidFill>
              <a:latin typeface="Impact"/>
              <a:ea typeface="Impact"/>
              <a:cs typeface="Impact"/>
              <a:sym typeface="Impac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f5413087cc_0_32"/>
          <p:cNvSpPr txBox="1"/>
          <p:nvPr>
            <p:ph type="title"/>
          </p:nvPr>
        </p:nvSpPr>
        <p:spPr>
          <a:xfrm>
            <a:off x="311700" y="315925"/>
            <a:ext cx="8717400" cy="1013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Habilidades a aprender durante esta materia</a:t>
            </a:r>
            <a:endParaRPr sz="3400">
              <a:solidFill>
                <a:srgbClr val="E55B60"/>
              </a:solidFill>
              <a:latin typeface="Roboto Mono Medium"/>
              <a:ea typeface="Roboto Mono Medium"/>
              <a:cs typeface="Roboto Mono Medium"/>
              <a:sym typeface="Roboto Mono Medium"/>
            </a:endParaRPr>
          </a:p>
        </p:txBody>
      </p:sp>
      <p:sp>
        <p:nvSpPr>
          <p:cNvPr id="307" name="Google Shape;307;g1f5413087cc_0_32"/>
          <p:cNvSpPr txBox="1"/>
          <p:nvPr>
            <p:ph idx="4294967295" type="body"/>
          </p:nvPr>
        </p:nvSpPr>
        <p:spPr>
          <a:xfrm>
            <a:off x="853225" y="1439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Seleccionar</a:t>
            </a:r>
            <a:r>
              <a:rPr lang="es"/>
              <a:t> y </a:t>
            </a:r>
            <a:r>
              <a:rPr i="1" lang="es"/>
              <a:t>aplicar</a:t>
            </a:r>
            <a:r>
              <a:rPr lang="es"/>
              <a:t> herramientas estadísticas </a:t>
            </a:r>
            <a:r>
              <a:rPr b="1" i="1" lang="es"/>
              <a:t>adecuadas</a:t>
            </a:r>
            <a:endParaRPr b="1" i="1" sz="1400"/>
          </a:p>
        </p:txBody>
      </p:sp>
      <p:sp>
        <p:nvSpPr>
          <p:cNvPr id="308" name="Google Shape;308;g1f5413087cc_0_32"/>
          <p:cNvSpPr txBox="1"/>
          <p:nvPr/>
        </p:nvSpPr>
        <p:spPr>
          <a:xfrm>
            <a:off x="401725" y="1439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1</a:t>
            </a:r>
            <a:endParaRPr b="0" i="0" sz="3600" u="none" cap="none" strike="noStrike">
              <a:solidFill>
                <a:schemeClr val="accent5"/>
              </a:solidFill>
              <a:latin typeface="Impact"/>
              <a:ea typeface="Impact"/>
              <a:cs typeface="Impact"/>
              <a:sym typeface="Impact"/>
            </a:endParaRPr>
          </a:p>
        </p:txBody>
      </p:sp>
      <p:sp>
        <p:nvSpPr>
          <p:cNvPr id="309" name="Google Shape;309;g1f5413087cc_0_32"/>
          <p:cNvSpPr txBox="1"/>
          <p:nvPr>
            <p:ph idx="4294967295" type="body"/>
          </p:nvPr>
        </p:nvSpPr>
        <p:spPr>
          <a:xfrm>
            <a:off x="853225" y="2648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Diseñar</a:t>
            </a:r>
            <a:r>
              <a:rPr b="1" lang="es"/>
              <a:t> </a:t>
            </a:r>
            <a:r>
              <a:rPr lang="es"/>
              <a:t>procesos de análisis de datos </a:t>
            </a:r>
            <a:r>
              <a:rPr b="1" lang="es"/>
              <a:t>sistemáticos</a:t>
            </a:r>
            <a:endParaRPr b="1" sz="1400"/>
          </a:p>
        </p:txBody>
      </p:sp>
      <p:sp>
        <p:nvSpPr>
          <p:cNvPr id="310" name="Google Shape;310;g1f5413087cc_0_32"/>
          <p:cNvSpPr txBox="1"/>
          <p:nvPr/>
        </p:nvSpPr>
        <p:spPr>
          <a:xfrm>
            <a:off x="401725" y="2648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2</a:t>
            </a:r>
            <a:endParaRPr b="0" i="0" sz="3600" u="none" cap="none" strike="noStrike">
              <a:solidFill>
                <a:schemeClr val="accent5"/>
              </a:solidFill>
              <a:latin typeface="Impact"/>
              <a:ea typeface="Impact"/>
              <a:cs typeface="Impact"/>
              <a:sym typeface="Impact"/>
            </a:endParaRPr>
          </a:p>
        </p:txBody>
      </p:sp>
      <p:sp>
        <p:nvSpPr>
          <p:cNvPr id="311" name="Google Shape;311;g1f5413087cc_0_32"/>
          <p:cNvSpPr txBox="1"/>
          <p:nvPr>
            <p:ph idx="4294967295" type="body"/>
          </p:nvPr>
        </p:nvSpPr>
        <p:spPr>
          <a:xfrm>
            <a:off x="853225" y="3576725"/>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Obtener resultados</a:t>
            </a:r>
            <a:r>
              <a:rPr lang="es"/>
              <a:t> a partir de un conjunto de datos y </a:t>
            </a:r>
            <a:r>
              <a:rPr i="1" lang="es"/>
              <a:t>contextualizarlos</a:t>
            </a:r>
            <a:endParaRPr b="1" i="1" sz="1400"/>
          </a:p>
        </p:txBody>
      </p:sp>
      <p:sp>
        <p:nvSpPr>
          <p:cNvPr id="312" name="Google Shape;312;g1f5413087cc_0_32"/>
          <p:cNvSpPr txBox="1"/>
          <p:nvPr/>
        </p:nvSpPr>
        <p:spPr>
          <a:xfrm>
            <a:off x="401725" y="3576725"/>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3</a:t>
            </a:r>
            <a:endParaRPr b="0" i="0" sz="3600" u="none" cap="none" strike="noStrike">
              <a:solidFill>
                <a:schemeClr val="accent5"/>
              </a:solidFill>
              <a:latin typeface="Impact"/>
              <a:ea typeface="Impact"/>
              <a:cs typeface="Impact"/>
              <a:sym typeface="Impact"/>
            </a:endParaRPr>
          </a:p>
        </p:txBody>
      </p:sp>
      <p:sp>
        <p:nvSpPr>
          <p:cNvPr id="313" name="Google Shape;313;g1f5413087cc_0_32"/>
          <p:cNvSpPr txBox="1"/>
          <p:nvPr>
            <p:ph idx="4294967295" type="body"/>
          </p:nvPr>
        </p:nvSpPr>
        <p:spPr>
          <a:xfrm>
            <a:off x="5186393" y="1469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Explicar </a:t>
            </a:r>
            <a:r>
              <a:rPr lang="es"/>
              <a:t>resultados y conclusiones de forma </a:t>
            </a:r>
            <a:r>
              <a:rPr b="1" lang="es"/>
              <a:t>correcta</a:t>
            </a:r>
            <a:r>
              <a:rPr lang="es"/>
              <a:t> y </a:t>
            </a:r>
            <a:r>
              <a:rPr b="1" lang="es"/>
              <a:t>efectiva</a:t>
            </a:r>
            <a:endParaRPr b="1" sz="1400"/>
          </a:p>
        </p:txBody>
      </p:sp>
      <p:sp>
        <p:nvSpPr>
          <p:cNvPr id="314" name="Google Shape;314;g1f5413087cc_0_32"/>
          <p:cNvSpPr txBox="1"/>
          <p:nvPr/>
        </p:nvSpPr>
        <p:spPr>
          <a:xfrm>
            <a:off x="4724400" y="1469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4</a:t>
            </a:r>
            <a:endParaRPr b="0" i="0" sz="3600" u="none" cap="none" strike="noStrike">
              <a:solidFill>
                <a:schemeClr val="accent5"/>
              </a:solidFill>
              <a:latin typeface="Impact"/>
              <a:ea typeface="Impact"/>
              <a:cs typeface="Impact"/>
              <a:sym typeface="Impact"/>
            </a:endParaRPr>
          </a:p>
        </p:txBody>
      </p:sp>
      <p:sp>
        <p:nvSpPr>
          <p:cNvPr id="315" name="Google Shape;315;g1f5413087cc_0_32"/>
          <p:cNvSpPr txBox="1"/>
          <p:nvPr>
            <p:ph idx="4294967295" type="body"/>
          </p:nvPr>
        </p:nvSpPr>
        <p:spPr>
          <a:xfrm>
            <a:off x="5186393" y="2678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b="1" sz="1400"/>
          </a:p>
        </p:txBody>
      </p:sp>
      <p:sp>
        <p:nvSpPr>
          <p:cNvPr id="316" name="Google Shape;316;g1f5413087cc_0_32"/>
          <p:cNvSpPr txBox="1"/>
          <p:nvPr/>
        </p:nvSpPr>
        <p:spPr>
          <a:xfrm>
            <a:off x="4724400" y="2678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5</a:t>
            </a:r>
            <a:endParaRPr b="0" i="0" sz="3600" u="none" cap="none" strike="noStrike">
              <a:solidFill>
                <a:schemeClr val="accent5"/>
              </a:solidFill>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Profes</a:t>
            </a:r>
            <a:endParaRPr/>
          </a:p>
        </p:txBody>
      </p:sp>
      <p:sp>
        <p:nvSpPr>
          <p:cNvPr id="67" name="Google Shape;67;p2"/>
          <p:cNvSpPr txBox="1"/>
          <p:nvPr>
            <p:ph idx="4294967295" type="body"/>
          </p:nvPr>
        </p:nvSpPr>
        <p:spPr>
          <a:xfrm>
            <a:off x="311700" y="3027738"/>
            <a:ext cx="3819900" cy="107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
              <a:t>Georgina Flesia</a:t>
            </a:r>
            <a:endParaRPr/>
          </a:p>
          <a:p>
            <a:pPr indent="0" lvl="0" marL="0" rtl="0" algn="ctr">
              <a:lnSpc>
                <a:spcPct val="115000"/>
              </a:lnSpc>
              <a:spcBef>
                <a:spcPts val="1600"/>
              </a:spcBef>
              <a:spcAft>
                <a:spcPts val="0"/>
              </a:spcAft>
              <a:buSzPts val="1800"/>
              <a:buNone/>
            </a:pPr>
            <a:r>
              <a:rPr lang="es" sz="1400">
                <a:solidFill>
                  <a:schemeClr val="accent1"/>
                </a:solidFill>
              </a:rPr>
              <a:t>Profe en FaMAF - UNC</a:t>
            </a:r>
            <a:endParaRPr sz="1400">
              <a:solidFill>
                <a:schemeClr val="accent1"/>
              </a:solidFill>
            </a:endParaRPr>
          </a:p>
          <a:p>
            <a:pPr indent="0" lvl="0" marL="0" rtl="0" algn="ctr">
              <a:lnSpc>
                <a:spcPct val="115000"/>
              </a:lnSpc>
              <a:spcBef>
                <a:spcPts val="0"/>
              </a:spcBef>
              <a:spcAft>
                <a:spcPts val="0"/>
              </a:spcAft>
              <a:buSzPts val="1800"/>
              <a:buNone/>
            </a:pPr>
            <a:r>
              <a:rPr lang="es" sz="1400">
                <a:solidFill>
                  <a:schemeClr val="accent1"/>
                </a:solidFill>
              </a:rPr>
              <a:t>Lic. en Matemática y Dra. en Matemática.</a:t>
            </a:r>
            <a:endParaRPr sz="1400">
              <a:solidFill>
                <a:schemeClr val="accent1"/>
              </a:solidFill>
            </a:endParaRPr>
          </a:p>
          <a:p>
            <a:pPr indent="0" lvl="0" marL="0" rtl="0" algn="ctr">
              <a:lnSpc>
                <a:spcPct val="115000"/>
              </a:lnSpc>
              <a:spcBef>
                <a:spcPts val="0"/>
              </a:spcBef>
              <a:spcAft>
                <a:spcPts val="0"/>
              </a:spcAft>
              <a:buSzPts val="1800"/>
              <a:buNone/>
            </a:pPr>
            <a:r>
              <a:rPr lang="es" sz="1400">
                <a:solidFill>
                  <a:schemeClr val="accent1"/>
                </a:solidFill>
              </a:rPr>
              <a:t>Trabajo en Procesamiento de Señales y Sistemas</a:t>
            </a:r>
            <a:br>
              <a:rPr lang="es" sz="1400">
                <a:solidFill>
                  <a:schemeClr val="accent1"/>
                </a:solidFill>
              </a:rPr>
            </a:br>
            <a:r>
              <a:rPr lang="es" sz="1400" u="sng">
                <a:solidFill>
                  <a:schemeClr val="hlink"/>
                </a:solidFill>
                <a:hlinkClick r:id="rId3"/>
              </a:rPr>
              <a:t>georgina.flesia@unc.edu.ar</a:t>
            </a:r>
            <a:endParaRPr sz="1400"/>
          </a:p>
          <a:p>
            <a:pPr indent="0" lvl="0" marL="0" rtl="0" algn="ctr">
              <a:lnSpc>
                <a:spcPct val="115000"/>
              </a:lnSpc>
              <a:spcBef>
                <a:spcPts val="0"/>
              </a:spcBef>
              <a:spcAft>
                <a:spcPts val="0"/>
              </a:spcAft>
              <a:buSzPts val="1800"/>
              <a:buNone/>
            </a:pPr>
            <a:r>
              <a:t/>
            </a:r>
            <a:endParaRPr sz="1400"/>
          </a:p>
          <a:p>
            <a:pPr indent="0" lvl="0" marL="0" rtl="0" algn="ctr">
              <a:lnSpc>
                <a:spcPct val="115000"/>
              </a:lnSpc>
              <a:spcBef>
                <a:spcPts val="0"/>
              </a:spcBef>
              <a:spcAft>
                <a:spcPts val="1600"/>
              </a:spcAft>
              <a:buSzPts val="1800"/>
              <a:buNone/>
            </a:pPr>
            <a:r>
              <a:t/>
            </a:r>
            <a:endParaRPr sz="1400"/>
          </a:p>
        </p:txBody>
      </p:sp>
      <p:sp>
        <p:nvSpPr>
          <p:cNvPr id="68" name="Google Shape;68;p2"/>
          <p:cNvSpPr txBox="1"/>
          <p:nvPr>
            <p:ph idx="4294967295" type="body"/>
          </p:nvPr>
        </p:nvSpPr>
        <p:spPr>
          <a:xfrm>
            <a:off x="4647750" y="3027750"/>
            <a:ext cx="4184700" cy="107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
              <a:t>Karim Nemer</a:t>
            </a:r>
            <a:endParaRPr/>
          </a:p>
          <a:p>
            <a:pPr indent="0" lvl="0" marL="0" rtl="0" algn="ctr">
              <a:lnSpc>
                <a:spcPct val="115000"/>
              </a:lnSpc>
              <a:spcBef>
                <a:spcPts val="1600"/>
              </a:spcBef>
              <a:spcAft>
                <a:spcPts val="0"/>
              </a:spcAft>
              <a:buSzPts val="1800"/>
              <a:buNone/>
            </a:pPr>
            <a:r>
              <a:rPr lang="es" sz="1400">
                <a:solidFill>
                  <a:srgbClr val="333333"/>
                </a:solidFill>
              </a:rPr>
              <a:t>Ing en Sistemas de Información UTN-FRC, </a:t>
            </a:r>
            <a:br>
              <a:rPr lang="es" sz="1400">
                <a:solidFill>
                  <a:srgbClr val="333333"/>
                </a:solidFill>
              </a:rPr>
            </a:br>
            <a:r>
              <a:rPr lang="es" sz="1400">
                <a:solidFill>
                  <a:srgbClr val="333333"/>
                </a:solidFill>
              </a:rPr>
              <a:t>Dra en Ingeniería, mención Electrónica UTN-FRC</a:t>
            </a:r>
            <a:br>
              <a:rPr lang="es" sz="1400">
                <a:solidFill>
                  <a:srgbClr val="333333"/>
                </a:solidFill>
              </a:rPr>
            </a:br>
            <a:r>
              <a:rPr lang="es" sz="1400">
                <a:solidFill>
                  <a:srgbClr val="333333"/>
                </a:solidFill>
              </a:rPr>
              <a:t>Trabajo en Inteligencia Artificial aplicado al procesamiento de imágenes satelitales</a:t>
            </a:r>
            <a:endParaRPr sz="1400">
              <a:solidFill>
                <a:srgbClr val="333333"/>
              </a:solidFill>
            </a:endParaRPr>
          </a:p>
          <a:p>
            <a:pPr indent="0" lvl="0" marL="0" rtl="0" algn="ctr">
              <a:lnSpc>
                <a:spcPct val="115000"/>
              </a:lnSpc>
              <a:spcBef>
                <a:spcPts val="0"/>
              </a:spcBef>
              <a:spcAft>
                <a:spcPts val="0"/>
              </a:spcAft>
              <a:buSzPts val="1800"/>
              <a:buNone/>
            </a:pPr>
            <a:r>
              <a:rPr lang="es" sz="1400" u="sng">
                <a:solidFill>
                  <a:schemeClr val="hlink"/>
                </a:solidFill>
                <a:hlinkClick r:id="rId4"/>
              </a:rPr>
              <a:t>karim.nemer@unc.edu.ar</a:t>
            </a:r>
            <a:endParaRPr sz="1400"/>
          </a:p>
        </p:txBody>
      </p:sp>
      <p:pic>
        <p:nvPicPr>
          <p:cNvPr id="69" name="Google Shape;69;p2"/>
          <p:cNvPicPr preferRelativeResize="0"/>
          <p:nvPr/>
        </p:nvPicPr>
        <p:blipFill rotWithShape="1">
          <a:blip r:embed="rId5">
            <a:alphaModFix/>
          </a:blip>
          <a:srcRect b="0" l="0" r="0" t="0"/>
          <a:stretch/>
        </p:blipFill>
        <p:spPr>
          <a:xfrm>
            <a:off x="1364273" y="1057150"/>
            <a:ext cx="1549751" cy="2066299"/>
          </a:xfrm>
          <a:prstGeom prst="rect">
            <a:avLst/>
          </a:prstGeom>
          <a:noFill/>
          <a:ln>
            <a:noFill/>
          </a:ln>
        </p:spPr>
      </p:pic>
      <p:pic>
        <p:nvPicPr>
          <p:cNvPr id="70" name="Google Shape;70;p2"/>
          <p:cNvPicPr preferRelativeResize="0"/>
          <p:nvPr/>
        </p:nvPicPr>
        <p:blipFill rotWithShape="1">
          <a:blip r:embed="rId6">
            <a:alphaModFix/>
          </a:blip>
          <a:srcRect b="0" l="0" r="0" t="0"/>
          <a:stretch/>
        </p:blipFill>
        <p:spPr>
          <a:xfrm>
            <a:off x="5940596" y="188250"/>
            <a:ext cx="1599000" cy="283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f5413087cc_0_50"/>
          <p:cNvSpPr txBox="1"/>
          <p:nvPr>
            <p:ph type="title"/>
          </p:nvPr>
        </p:nvSpPr>
        <p:spPr>
          <a:xfrm>
            <a:off x="311700" y="315925"/>
            <a:ext cx="8717400" cy="1013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4200"/>
              <a:buNone/>
            </a:pPr>
            <a:r>
              <a:rPr lang="es" sz="3400">
                <a:solidFill>
                  <a:srgbClr val="E55B60"/>
                </a:solidFill>
                <a:latin typeface="Roboto Mono Medium"/>
                <a:ea typeface="Roboto Mono Medium"/>
                <a:cs typeface="Roboto Mono Medium"/>
                <a:sym typeface="Roboto Mono Medium"/>
              </a:rPr>
              <a:t>Habilidades a aprender durante esta materia</a:t>
            </a:r>
            <a:endParaRPr sz="3400">
              <a:solidFill>
                <a:srgbClr val="E55B60"/>
              </a:solidFill>
              <a:latin typeface="Roboto Mono Medium"/>
              <a:ea typeface="Roboto Mono Medium"/>
              <a:cs typeface="Roboto Mono Medium"/>
              <a:sym typeface="Roboto Mono Medium"/>
            </a:endParaRPr>
          </a:p>
        </p:txBody>
      </p:sp>
      <p:sp>
        <p:nvSpPr>
          <p:cNvPr id="322" name="Google Shape;322;g1f5413087cc_0_50"/>
          <p:cNvSpPr txBox="1"/>
          <p:nvPr>
            <p:ph idx="4294967295" type="body"/>
          </p:nvPr>
        </p:nvSpPr>
        <p:spPr>
          <a:xfrm>
            <a:off x="853225" y="1439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Seleccionar</a:t>
            </a:r>
            <a:r>
              <a:rPr lang="es"/>
              <a:t> y </a:t>
            </a:r>
            <a:r>
              <a:rPr i="1" lang="es"/>
              <a:t>aplicar</a:t>
            </a:r>
            <a:r>
              <a:rPr lang="es"/>
              <a:t> herramientas estadísticas </a:t>
            </a:r>
            <a:r>
              <a:rPr b="1" i="1" lang="es"/>
              <a:t>adecuadas</a:t>
            </a:r>
            <a:endParaRPr b="1" i="1" sz="1400"/>
          </a:p>
        </p:txBody>
      </p:sp>
      <p:sp>
        <p:nvSpPr>
          <p:cNvPr id="323" name="Google Shape;323;g1f5413087cc_0_50"/>
          <p:cNvSpPr txBox="1"/>
          <p:nvPr/>
        </p:nvSpPr>
        <p:spPr>
          <a:xfrm>
            <a:off x="401725" y="1439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1</a:t>
            </a:r>
            <a:endParaRPr b="0" i="0" sz="3600" u="none" cap="none" strike="noStrike">
              <a:solidFill>
                <a:schemeClr val="accent5"/>
              </a:solidFill>
              <a:latin typeface="Impact"/>
              <a:ea typeface="Impact"/>
              <a:cs typeface="Impact"/>
              <a:sym typeface="Impact"/>
            </a:endParaRPr>
          </a:p>
        </p:txBody>
      </p:sp>
      <p:sp>
        <p:nvSpPr>
          <p:cNvPr id="324" name="Google Shape;324;g1f5413087cc_0_50"/>
          <p:cNvSpPr txBox="1"/>
          <p:nvPr>
            <p:ph idx="4294967295" type="body"/>
          </p:nvPr>
        </p:nvSpPr>
        <p:spPr>
          <a:xfrm>
            <a:off x="853225" y="2648400"/>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Diseñar</a:t>
            </a:r>
            <a:r>
              <a:rPr b="1" lang="es"/>
              <a:t> </a:t>
            </a:r>
            <a:r>
              <a:rPr lang="es"/>
              <a:t>procesos de análisis de datos </a:t>
            </a:r>
            <a:r>
              <a:rPr b="1" lang="es"/>
              <a:t>sistemáticos</a:t>
            </a:r>
            <a:endParaRPr b="1" sz="1400"/>
          </a:p>
        </p:txBody>
      </p:sp>
      <p:sp>
        <p:nvSpPr>
          <p:cNvPr id="325" name="Google Shape;325;g1f5413087cc_0_50"/>
          <p:cNvSpPr txBox="1"/>
          <p:nvPr/>
        </p:nvSpPr>
        <p:spPr>
          <a:xfrm>
            <a:off x="401725" y="2648400"/>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2</a:t>
            </a:r>
            <a:endParaRPr b="0" i="0" sz="3600" u="none" cap="none" strike="noStrike">
              <a:solidFill>
                <a:schemeClr val="accent5"/>
              </a:solidFill>
              <a:latin typeface="Impact"/>
              <a:ea typeface="Impact"/>
              <a:cs typeface="Impact"/>
              <a:sym typeface="Impact"/>
            </a:endParaRPr>
          </a:p>
        </p:txBody>
      </p:sp>
      <p:sp>
        <p:nvSpPr>
          <p:cNvPr id="326" name="Google Shape;326;g1f5413087cc_0_50"/>
          <p:cNvSpPr txBox="1"/>
          <p:nvPr>
            <p:ph idx="4294967295" type="body"/>
          </p:nvPr>
        </p:nvSpPr>
        <p:spPr>
          <a:xfrm>
            <a:off x="853225" y="3576725"/>
            <a:ext cx="35631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Obtener resultados</a:t>
            </a:r>
            <a:r>
              <a:rPr lang="es"/>
              <a:t> a partir de un conjunto de datos y </a:t>
            </a:r>
            <a:r>
              <a:rPr i="1" lang="es"/>
              <a:t>contextualizarlos</a:t>
            </a:r>
            <a:endParaRPr b="1" i="1" sz="1400"/>
          </a:p>
        </p:txBody>
      </p:sp>
      <p:sp>
        <p:nvSpPr>
          <p:cNvPr id="327" name="Google Shape;327;g1f5413087cc_0_50"/>
          <p:cNvSpPr txBox="1"/>
          <p:nvPr/>
        </p:nvSpPr>
        <p:spPr>
          <a:xfrm>
            <a:off x="401725" y="3576725"/>
            <a:ext cx="451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3</a:t>
            </a:r>
            <a:endParaRPr b="0" i="0" sz="3600" u="none" cap="none" strike="noStrike">
              <a:solidFill>
                <a:schemeClr val="accent5"/>
              </a:solidFill>
              <a:latin typeface="Impact"/>
              <a:ea typeface="Impact"/>
              <a:cs typeface="Impact"/>
              <a:sym typeface="Impact"/>
            </a:endParaRPr>
          </a:p>
        </p:txBody>
      </p:sp>
      <p:sp>
        <p:nvSpPr>
          <p:cNvPr id="328" name="Google Shape;328;g1f5413087cc_0_50"/>
          <p:cNvSpPr txBox="1"/>
          <p:nvPr>
            <p:ph idx="4294967295" type="body"/>
          </p:nvPr>
        </p:nvSpPr>
        <p:spPr>
          <a:xfrm>
            <a:off x="5186393" y="1469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Explicar </a:t>
            </a:r>
            <a:r>
              <a:rPr lang="es"/>
              <a:t>resultados y conclusiones de forma </a:t>
            </a:r>
            <a:r>
              <a:rPr b="1" lang="es"/>
              <a:t>correcta</a:t>
            </a:r>
            <a:r>
              <a:rPr lang="es"/>
              <a:t> y </a:t>
            </a:r>
            <a:r>
              <a:rPr b="1" lang="es"/>
              <a:t>efectiva</a:t>
            </a:r>
            <a:endParaRPr b="1" sz="1400"/>
          </a:p>
        </p:txBody>
      </p:sp>
      <p:sp>
        <p:nvSpPr>
          <p:cNvPr id="329" name="Google Shape;329;g1f5413087cc_0_50"/>
          <p:cNvSpPr txBox="1"/>
          <p:nvPr/>
        </p:nvSpPr>
        <p:spPr>
          <a:xfrm>
            <a:off x="4724400" y="1469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4</a:t>
            </a:r>
            <a:endParaRPr b="0" i="0" sz="3600" u="none" cap="none" strike="noStrike">
              <a:solidFill>
                <a:schemeClr val="accent5"/>
              </a:solidFill>
              <a:latin typeface="Impact"/>
              <a:ea typeface="Impact"/>
              <a:cs typeface="Impact"/>
              <a:sym typeface="Impact"/>
            </a:endParaRPr>
          </a:p>
        </p:txBody>
      </p:sp>
      <p:sp>
        <p:nvSpPr>
          <p:cNvPr id="330" name="Google Shape;330;g1f5413087cc_0_50"/>
          <p:cNvSpPr txBox="1"/>
          <p:nvPr>
            <p:ph idx="4294967295" type="body"/>
          </p:nvPr>
        </p:nvSpPr>
        <p:spPr>
          <a:xfrm>
            <a:off x="5186393" y="2678850"/>
            <a:ext cx="36459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i="1" lang="es"/>
              <a:t>Implementar </a:t>
            </a:r>
            <a:r>
              <a:rPr lang="es"/>
              <a:t>pipelines de análisis de datos en Python</a:t>
            </a:r>
            <a:endParaRPr b="1" sz="1400"/>
          </a:p>
        </p:txBody>
      </p:sp>
      <p:sp>
        <p:nvSpPr>
          <p:cNvPr id="331" name="Google Shape;331;g1f5413087cc_0_50"/>
          <p:cNvSpPr txBox="1"/>
          <p:nvPr/>
        </p:nvSpPr>
        <p:spPr>
          <a:xfrm>
            <a:off x="4724400" y="2678850"/>
            <a:ext cx="46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s" sz="3600" u="none" cap="none" strike="noStrike">
                <a:solidFill>
                  <a:schemeClr val="accent5"/>
                </a:solidFill>
                <a:latin typeface="Impact"/>
                <a:ea typeface="Impact"/>
                <a:cs typeface="Impact"/>
                <a:sym typeface="Impact"/>
              </a:rPr>
              <a:t>5</a:t>
            </a:r>
            <a:endParaRPr b="0" i="0" sz="3600" u="none" cap="none" strike="noStrike">
              <a:solidFill>
                <a:schemeClr val="accent5"/>
              </a:solidFill>
              <a:latin typeface="Impact"/>
              <a:ea typeface="Impact"/>
              <a:cs typeface="Impact"/>
              <a:sym typeface="Impac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5" name="Shape 335"/>
        <p:cNvGrpSpPr/>
        <p:nvPr/>
      </p:nvGrpSpPr>
      <p:grpSpPr>
        <a:xfrm>
          <a:off x="0" y="0"/>
          <a:ext cx="0" cy="0"/>
          <a:chOff x="0" y="0"/>
          <a:chExt cx="0" cy="0"/>
        </a:xfrm>
      </p:grpSpPr>
      <p:sp>
        <p:nvSpPr>
          <p:cNvPr id="336" name="Google Shape;336;p16"/>
          <p:cNvSpPr txBox="1"/>
          <p:nvPr>
            <p:ph type="title"/>
          </p:nvPr>
        </p:nvSpPr>
        <p:spPr>
          <a:xfrm>
            <a:off x="311700" y="315925"/>
            <a:ext cx="8520600" cy="114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020202"/>
                </a:solidFill>
                <a:latin typeface="Roboto Mono Medium"/>
                <a:ea typeface="Roboto Mono Medium"/>
                <a:cs typeface="Roboto Mono Medium"/>
                <a:sym typeface="Roboto Mono Medium"/>
              </a:rPr>
              <a:t>¿Qué pasa si usamos Machine Learning sin saber análisis de datos?</a:t>
            </a:r>
            <a:endParaRPr sz="3100">
              <a:solidFill>
                <a:srgbClr val="020202"/>
              </a:solidFill>
            </a:endParaRPr>
          </a:p>
        </p:txBody>
      </p:sp>
      <p:sp>
        <p:nvSpPr>
          <p:cNvPr id="337" name="Google Shape;337;p16"/>
          <p:cNvSpPr txBox="1"/>
          <p:nvPr>
            <p:ph idx="1" type="body"/>
          </p:nvPr>
        </p:nvSpPr>
        <p:spPr>
          <a:xfrm>
            <a:off x="311700" y="1509425"/>
            <a:ext cx="8520600" cy="30699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333333"/>
              </a:buClr>
              <a:buSzPts val="1300"/>
              <a:buChar char="●"/>
            </a:pPr>
            <a:r>
              <a:rPr lang="es" sz="1900">
                <a:solidFill>
                  <a:srgbClr val="333333"/>
                </a:solidFill>
              </a:rPr>
              <a:t>No sabemos </a:t>
            </a:r>
            <a:r>
              <a:rPr b="1" lang="es" sz="1900">
                <a:solidFill>
                  <a:srgbClr val="333333"/>
                </a:solidFill>
              </a:rPr>
              <a:t>qué modelar</a:t>
            </a:r>
            <a:r>
              <a:rPr lang="es" sz="1900">
                <a:solidFill>
                  <a:srgbClr val="333333"/>
                </a:solidFill>
              </a:rPr>
              <a:t>, a menos que alguien más nos diga cómo.</a:t>
            </a:r>
            <a:endParaRPr sz="1900">
              <a:solidFill>
                <a:srgbClr val="333333"/>
              </a:solidFill>
            </a:endParaRPr>
          </a:p>
          <a:p>
            <a:pPr indent="0" lvl="0" marL="457200" rtl="0" algn="l">
              <a:lnSpc>
                <a:spcPct val="115000"/>
              </a:lnSpc>
              <a:spcBef>
                <a:spcPts val="2000"/>
              </a:spcBef>
              <a:spcAft>
                <a:spcPts val="1000"/>
              </a:spcAft>
              <a:buSzPts val="1200"/>
              <a:buNone/>
            </a:pPr>
            <a:r>
              <a:t/>
            </a:r>
            <a:endParaRPr sz="1600">
              <a:solidFill>
                <a:srgbClr val="33333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1" name="Shape 341"/>
        <p:cNvGrpSpPr/>
        <p:nvPr/>
      </p:nvGrpSpPr>
      <p:grpSpPr>
        <a:xfrm>
          <a:off x="0" y="0"/>
          <a:ext cx="0" cy="0"/>
          <a:chOff x="0" y="0"/>
          <a:chExt cx="0" cy="0"/>
        </a:xfrm>
      </p:grpSpPr>
      <p:sp>
        <p:nvSpPr>
          <p:cNvPr id="342" name="Google Shape;342;g1f5413087cc_0_64"/>
          <p:cNvSpPr txBox="1"/>
          <p:nvPr>
            <p:ph type="title"/>
          </p:nvPr>
        </p:nvSpPr>
        <p:spPr>
          <a:xfrm>
            <a:off x="311700" y="315925"/>
            <a:ext cx="8520600" cy="114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020202"/>
                </a:solidFill>
                <a:latin typeface="Roboto Mono Medium"/>
                <a:ea typeface="Roboto Mono Medium"/>
                <a:cs typeface="Roboto Mono Medium"/>
                <a:sym typeface="Roboto Mono Medium"/>
              </a:rPr>
              <a:t>¿Qué pasa si usamos Machine Learning sin saber análisis de datos?</a:t>
            </a:r>
            <a:endParaRPr sz="3100">
              <a:solidFill>
                <a:srgbClr val="020202"/>
              </a:solidFill>
            </a:endParaRPr>
          </a:p>
        </p:txBody>
      </p:sp>
      <p:sp>
        <p:nvSpPr>
          <p:cNvPr id="343" name="Google Shape;343;g1f5413087cc_0_64"/>
          <p:cNvSpPr txBox="1"/>
          <p:nvPr>
            <p:ph idx="1" type="body"/>
          </p:nvPr>
        </p:nvSpPr>
        <p:spPr>
          <a:xfrm>
            <a:off x="311700" y="1509425"/>
            <a:ext cx="8520600" cy="3069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Char char="●"/>
            </a:pPr>
            <a:r>
              <a:rPr lang="es">
                <a:solidFill>
                  <a:srgbClr val="333333"/>
                </a:solidFill>
              </a:rPr>
              <a:t>No sabemos qué modelar, a menos que alguien más nos diga cómo.</a:t>
            </a:r>
            <a:endParaRPr>
              <a:solidFill>
                <a:srgbClr val="333333"/>
              </a:solidFill>
            </a:endParaRPr>
          </a:p>
          <a:p>
            <a:pPr indent="-304800" lvl="0" marL="457200" rtl="0" algn="l">
              <a:lnSpc>
                <a:spcPct val="115000"/>
              </a:lnSpc>
              <a:spcBef>
                <a:spcPts val="1000"/>
              </a:spcBef>
              <a:spcAft>
                <a:spcPts val="0"/>
              </a:spcAft>
              <a:buClr>
                <a:srgbClr val="020202"/>
              </a:buClr>
              <a:buSzPts val="1200"/>
              <a:buChar char="●"/>
            </a:pPr>
            <a:r>
              <a:rPr b="1" lang="es">
                <a:solidFill>
                  <a:srgbClr val="020202"/>
                </a:solidFill>
              </a:rPr>
              <a:t>No podemos interpretar correctamente el impacto de sus resultados</a:t>
            </a:r>
            <a:endParaRPr b="1">
              <a:solidFill>
                <a:srgbClr val="020202"/>
              </a:solidFill>
            </a:endParaRPr>
          </a:p>
          <a:p>
            <a:pPr indent="-304800" lvl="1" marL="914400" rtl="0" algn="l">
              <a:lnSpc>
                <a:spcPct val="115000"/>
              </a:lnSpc>
              <a:spcBef>
                <a:spcPts val="1000"/>
              </a:spcBef>
              <a:spcAft>
                <a:spcPts val="0"/>
              </a:spcAft>
              <a:buClr>
                <a:srgbClr val="020202"/>
              </a:buClr>
              <a:buSzPts val="1200"/>
              <a:buChar char="○"/>
            </a:pPr>
            <a:r>
              <a:rPr b="1" lang="es" sz="1800">
                <a:solidFill>
                  <a:srgbClr val="020202"/>
                </a:solidFill>
              </a:rPr>
              <a:t>Impacto a largo plazo, provocados por sesgos, unfairness, filtrado de información</a:t>
            </a:r>
            <a:endParaRPr b="1" sz="1800">
              <a:solidFill>
                <a:srgbClr val="020202"/>
              </a:solidFill>
            </a:endParaRPr>
          </a:p>
          <a:p>
            <a:pPr indent="-304800" lvl="1" marL="914400" rtl="0" algn="l">
              <a:lnSpc>
                <a:spcPct val="115000"/>
              </a:lnSpc>
              <a:spcBef>
                <a:spcPts val="1000"/>
              </a:spcBef>
              <a:spcAft>
                <a:spcPts val="0"/>
              </a:spcAft>
              <a:buClr>
                <a:srgbClr val="020202"/>
              </a:buClr>
              <a:buSzPts val="1200"/>
              <a:buChar char="○"/>
            </a:pPr>
            <a:r>
              <a:rPr b="1" lang="es" sz="1800">
                <a:solidFill>
                  <a:srgbClr val="020202"/>
                </a:solidFill>
              </a:rPr>
              <a:t>Impacto en métricas de negocios, por ejemplo evaluado a través de test A/B</a:t>
            </a:r>
            <a:endParaRPr b="1" sz="1800">
              <a:solidFill>
                <a:srgbClr val="020202"/>
              </a:solidFill>
            </a:endParaRPr>
          </a:p>
          <a:p>
            <a:pPr indent="0" lvl="0" marL="457200" rtl="0" algn="l">
              <a:lnSpc>
                <a:spcPct val="115000"/>
              </a:lnSpc>
              <a:spcBef>
                <a:spcPts val="2000"/>
              </a:spcBef>
              <a:spcAft>
                <a:spcPts val="1000"/>
              </a:spcAft>
              <a:buSzPts val="1200"/>
              <a:buNone/>
            </a:pPr>
            <a:r>
              <a:t/>
            </a:r>
            <a:endParaRPr b="1">
              <a:solidFill>
                <a:srgbClr val="33333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7" name="Shape 347"/>
        <p:cNvGrpSpPr/>
        <p:nvPr/>
      </p:nvGrpSpPr>
      <p:grpSpPr>
        <a:xfrm>
          <a:off x="0" y="0"/>
          <a:ext cx="0" cy="0"/>
          <a:chOff x="0" y="0"/>
          <a:chExt cx="0" cy="0"/>
        </a:xfrm>
      </p:grpSpPr>
      <p:sp>
        <p:nvSpPr>
          <p:cNvPr id="348" name="Google Shape;348;g1f5413087cc_0_69"/>
          <p:cNvSpPr txBox="1"/>
          <p:nvPr>
            <p:ph type="title"/>
          </p:nvPr>
        </p:nvSpPr>
        <p:spPr>
          <a:xfrm>
            <a:off x="311700" y="315925"/>
            <a:ext cx="8520600" cy="114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020202"/>
                </a:solidFill>
                <a:latin typeface="Roboto Mono Medium"/>
                <a:ea typeface="Roboto Mono Medium"/>
                <a:cs typeface="Roboto Mono Medium"/>
                <a:sym typeface="Roboto Mono Medium"/>
              </a:rPr>
              <a:t>¿Qué pasa si usamos Machine Learning sin saber análisis de datos?</a:t>
            </a:r>
            <a:endParaRPr sz="3100">
              <a:solidFill>
                <a:srgbClr val="020202"/>
              </a:solidFill>
            </a:endParaRPr>
          </a:p>
        </p:txBody>
      </p:sp>
      <p:sp>
        <p:nvSpPr>
          <p:cNvPr id="349" name="Google Shape;349;g1f5413087cc_0_69"/>
          <p:cNvSpPr txBox="1"/>
          <p:nvPr>
            <p:ph idx="1" type="body"/>
          </p:nvPr>
        </p:nvSpPr>
        <p:spPr>
          <a:xfrm>
            <a:off x="311700" y="1509425"/>
            <a:ext cx="8520600" cy="30699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333333"/>
              </a:buClr>
              <a:buSzPts val="1000"/>
              <a:buChar char="●"/>
            </a:pPr>
            <a:r>
              <a:rPr lang="es" sz="1600">
                <a:solidFill>
                  <a:srgbClr val="333333"/>
                </a:solidFill>
              </a:rPr>
              <a:t>No sabemos </a:t>
            </a:r>
            <a:r>
              <a:rPr b="1" lang="es" sz="1600">
                <a:solidFill>
                  <a:srgbClr val="333333"/>
                </a:solidFill>
              </a:rPr>
              <a:t>qué modelar</a:t>
            </a:r>
            <a:r>
              <a:rPr lang="es" sz="1600">
                <a:solidFill>
                  <a:srgbClr val="333333"/>
                </a:solidFill>
              </a:rPr>
              <a:t>, a menos que alguien más nos diga cómo.</a:t>
            </a:r>
            <a:endParaRPr sz="1600">
              <a:solidFill>
                <a:srgbClr val="333333"/>
              </a:solidFill>
            </a:endParaRPr>
          </a:p>
          <a:p>
            <a:pPr indent="-292100" lvl="0" marL="457200" rtl="0" algn="l">
              <a:lnSpc>
                <a:spcPct val="115000"/>
              </a:lnSpc>
              <a:spcBef>
                <a:spcPts val="1000"/>
              </a:spcBef>
              <a:spcAft>
                <a:spcPts val="0"/>
              </a:spcAft>
              <a:buClr>
                <a:srgbClr val="333333"/>
              </a:buClr>
              <a:buSzPts val="1000"/>
              <a:buChar char="●"/>
            </a:pPr>
            <a:r>
              <a:rPr lang="es" sz="1600">
                <a:solidFill>
                  <a:srgbClr val="333333"/>
                </a:solidFill>
              </a:rPr>
              <a:t>No podemos interpretar correctamente el </a:t>
            </a:r>
            <a:r>
              <a:rPr b="1" lang="es" sz="1600">
                <a:solidFill>
                  <a:srgbClr val="333333"/>
                </a:solidFill>
              </a:rPr>
              <a:t>impacto</a:t>
            </a:r>
            <a:r>
              <a:rPr lang="es" sz="1600">
                <a:solidFill>
                  <a:srgbClr val="333333"/>
                </a:solidFill>
              </a:rPr>
              <a:t> de sus resultados</a:t>
            </a:r>
            <a:endParaRPr sz="1600">
              <a:solidFill>
                <a:srgbClr val="333333"/>
              </a:solidFill>
            </a:endParaRPr>
          </a:p>
          <a:p>
            <a:pPr indent="-292100" lvl="1" marL="914400" rtl="0" algn="l">
              <a:lnSpc>
                <a:spcPct val="115000"/>
              </a:lnSpc>
              <a:spcBef>
                <a:spcPts val="1000"/>
              </a:spcBef>
              <a:spcAft>
                <a:spcPts val="0"/>
              </a:spcAft>
              <a:buClr>
                <a:srgbClr val="333333"/>
              </a:buClr>
              <a:buSzPts val="1000"/>
              <a:buChar char="○"/>
            </a:pPr>
            <a:r>
              <a:rPr lang="es" sz="1600">
                <a:solidFill>
                  <a:srgbClr val="333333"/>
                </a:solidFill>
              </a:rPr>
              <a:t>Impacto a largo plazo, provocados por sesgos, unfairness, filtrado de información</a:t>
            </a:r>
            <a:endParaRPr sz="1600">
              <a:solidFill>
                <a:srgbClr val="333333"/>
              </a:solidFill>
            </a:endParaRPr>
          </a:p>
          <a:p>
            <a:pPr indent="-292100" lvl="1" marL="914400" rtl="0" algn="l">
              <a:lnSpc>
                <a:spcPct val="115000"/>
              </a:lnSpc>
              <a:spcBef>
                <a:spcPts val="1000"/>
              </a:spcBef>
              <a:spcAft>
                <a:spcPts val="0"/>
              </a:spcAft>
              <a:buClr>
                <a:srgbClr val="333333"/>
              </a:buClr>
              <a:buSzPts val="1000"/>
              <a:buChar char="○"/>
            </a:pPr>
            <a:r>
              <a:rPr lang="es" sz="1600">
                <a:solidFill>
                  <a:srgbClr val="333333"/>
                </a:solidFill>
              </a:rPr>
              <a:t>Impacto en métricas de negocios, por ejemplo evaluado a través de test A/B</a:t>
            </a:r>
            <a:endParaRPr sz="1600">
              <a:solidFill>
                <a:srgbClr val="333333"/>
              </a:solidFill>
            </a:endParaRPr>
          </a:p>
          <a:p>
            <a:pPr indent="-292100" lvl="0" marL="457200" rtl="0" algn="l">
              <a:lnSpc>
                <a:spcPct val="115000"/>
              </a:lnSpc>
              <a:spcBef>
                <a:spcPts val="2000"/>
              </a:spcBef>
              <a:spcAft>
                <a:spcPts val="1000"/>
              </a:spcAft>
              <a:buClr>
                <a:srgbClr val="020202"/>
              </a:buClr>
              <a:buSzPts val="1000"/>
              <a:buChar char="●"/>
            </a:pPr>
            <a:r>
              <a:rPr b="1" lang="es" sz="1600">
                <a:solidFill>
                  <a:srgbClr val="020202"/>
                </a:solidFill>
              </a:rPr>
              <a:t>Perdemos mucho tiempo en desarrollar modelos que no responden la pregunta correcta, y por lo tanto son menos accionables</a:t>
            </a:r>
            <a:endParaRPr b="1" sz="1600">
              <a:solidFill>
                <a:srgbClr val="02020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53" name="Shape 353"/>
        <p:cNvGrpSpPr/>
        <p:nvPr/>
      </p:nvGrpSpPr>
      <p:grpSpPr>
        <a:xfrm>
          <a:off x="0" y="0"/>
          <a:ext cx="0" cy="0"/>
          <a:chOff x="0" y="0"/>
          <a:chExt cx="0" cy="0"/>
        </a:xfrm>
      </p:grpSpPr>
      <p:sp>
        <p:nvSpPr>
          <p:cNvPr id="354" name="Google Shape;354;p17"/>
          <p:cNvSpPr txBox="1"/>
          <p:nvPr>
            <p:ph type="title"/>
          </p:nvPr>
        </p:nvSpPr>
        <p:spPr>
          <a:xfrm>
            <a:off x="311700" y="315925"/>
            <a:ext cx="8056500" cy="116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¿Qué sucede si hacemos Data Science sin entender Machine Learning?</a:t>
            </a:r>
            <a:endParaRPr sz="2900">
              <a:solidFill>
                <a:srgbClr val="E55B60"/>
              </a:solidFill>
              <a:latin typeface="Roboto Mono Medium"/>
              <a:ea typeface="Roboto Mono Medium"/>
              <a:cs typeface="Roboto Mono Medium"/>
              <a:sym typeface="Roboto Mono Medium"/>
            </a:endParaRPr>
          </a:p>
        </p:txBody>
      </p:sp>
      <p:sp>
        <p:nvSpPr>
          <p:cNvPr id="355" name="Google Shape;355;p17"/>
          <p:cNvSpPr txBox="1"/>
          <p:nvPr>
            <p:ph idx="1" type="body"/>
          </p:nvPr>
        </p:nvSpPr>
        <p:spPr>
          <a:xfrm>
            <a:off x="311700" y="1606975"/>
            <a:ext cx="8520600" cy="29724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rgbClr val="020202"/>
              </a:buClr>
              <a:buSzPts val="1300"/>
              <a:buChar char="●"/>
            </a:pPr>
            <a:r>
              <a:rPr b="1" lang="es" sz="1900">
                <a:solidFill>
                  <a:srgbClr val="020202"/>
                </a:solidFill>
              </a:rPr>
              <a:t>Estamos limitados a análisis simples. O usamos modelos sin saber cómo funcionan...</a:t>
            </a:r>
            <a:endParaRPr b="1" sz="1900">
              <a:solidFill>
                <a:srgbClr val="020202"/>
              </a:solidFill>
            </a:endParaRPr>
          </a:p>
          <a:p>
            <a:pPr indent="0" lvl="0" marL="457200" rtl="0" algn="l">
              <a:lnSpc>
                <a:spcPct val="115000"/>
              </a:lnSpc>
              <a:spcBef>
                <a:spcPts val="1000"/>
              </a:spcBef>
              <a:spcAft>
                <a:spcPts val="1000"/>
              </a:spcAft>
              <a:buSzPts val="1200"/>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59" name="Shape 359"/>
        <p:cNvGrpSpPr/>
        <p:nvPr/>
      </p:nvGrpSpPr>
      <p:grpSpPr>
        <a:xfrm>
          <a:off x="0" y="0"/>
          <a:ext cx="0" cy="0"/>
          <a:chOff x="0" y="0"/>
          <a:chExt cx="0" cy="0"/>
        </a:xfrm>
      </p:grpSpPr>
      <p:sp>
        <p:nvSpPr>
          <p:cNvPr id="360" name="Google Shape;360;g1f5413087cc_0_74"/>
          <p:cNvSpPr txBox="1"/>
          <p:nvPr>
            <p:ph type="title"/>
          </p:nvPr>
        </p:nvSpPr>
        <p:spPr>
          <a:xfrm>
            <a:off x="311700" y="315925"/>
            <a:ext cx="8056500" cy="116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¿Qué sucede si hacemos Data Science sin entender Machine Learning?</a:t>
            </a:r>
            <a:endParaRPr sz="2900">
              <a:solidFill>
                <a:srgbClr val="E55B60"/>
              </a:solidFill>
              <a:latin typeface="Roboto Mono Medium"/>
              <a:ea typeface="Roboto Mono Medium"/>
              <a:cs typeface="Roboto Mono Medium"/>
              <a:sym typeface="Roboto Mono Medium"/>
            </a:endParaRPr>
          </a:p>
        </p:txBody>
      </p:sp>
      <p:sp>
        <p:nvSpPr>
          <p:cNvPr id="361" name="Google Shape;361;g1f5413087cc_0_74"/>
          <p:cNvSpPr txBox="1"/>
          <p:nvPr>
            <p:ph idx="1" type="body"/>
          </p:nvPr>
        </p:nvSpPr>
        <p:spPr>
          <a:xfrm>
            <a:off x="311700" y="1606975"/>
            <a:ext cx="8520600" cy="29724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s"/>
              <a:t>Estamos limitados a análisis simples. O usamos modelos sin saber cómo funcionan...</a:t>
            </a:r>
            <a:endParaRPr/>
          </a:p>
          <a:p>
            <a:pPr indent="-304800" lvl="0" marL="457200" rtl="0" algn="l">
              <a:lnSpc>
                <a:spcPct val="115000"/>
              </a:lnSpc>
              <a:spcBef>
                <a:spcPts val="1000"/>
              </a:spcBef>
              <a:spcAft>
                <a:spcPts val="0"/>
              </a:spcAft>
              <a:buClr>
                <a:srgbClr val="020202"/>
              </a:buClr>
              <a:buSzPts val="1200"/>
              <a:buChar char="●"/>
            </a:pPr>
            <a:r>
              <a:rPr b="1" lang="es">
                <a:solidFill>
                  <a:srgbClr val="020202"/>
                </a:solidFill>
              </a:rPr>
              <a:t>No entendemos qué tipo de restricciones imponen los modelos que elegimos, por ejemplo, modelos lineales, hiperplanos, etc.</a:t>
            </a:r>
            <a:endParaRPr b="1">
              <a:solidFill>
                <a:srgbClr val="020202"/>
              </a:solidFill>
            </a:endParaRPr>
          </a:p>
          <a:p>
            <a:pPr indent="0" lvl="0" marL="457200" rtl="0" algn="l">
              <a:lnSpc>
                <a:spcPct val="115000"/>
              </a:lnSpc>
              <a:spcBef>
                <a:spcPts val="1000"/>
              </a:spcBef>
              <a:spcAft>
                <a:spcPts val="1000"/>
              </a:spcAft>
              <a:buSzPts val="1200"/>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65" name="Shape 365"/>
        <p:cNvGrpSpPr/>
        <p:nvPr/>
      </p:nvGrpSpPr>
      <p:grpSpPr>
        <a:xfrm>
          <a:off x="0" y="0"/>
          <a:ext cx="0" cy="0"/>
          <a:chOff x="0" y="0"/>
          <a:chExt cx="0" cy="0"/>
        </a:xfrm>
      </p:grpSpPr>
      <p:sp>
        <p:nvSpPr>
          <p:cNvPr id="366" name="Google Shape;366;g1f5413087cc_0_79"/>
          <p:cNvSpPr txBox="1"/>
          <p:nvPr>
            <p:ph type="title"/>
          </p:nvPr>
        </p:nvSpPr>
        <p:spPr>
          <a:xfrm>
            <a:off x="311700" y="315925"/>
            <a:ext cx="8056500" cy="116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¿Qué sucede si hacemos Data Science sin entender Machine Learning?</a:t>
            </a:r>
            <a:endParaRPr sz="2900">
              <a:solidFill>
                <a:srgbClr val="E55B60"/>
              </a:solidFill>
              <a:latin typeface="Roboto Mono Medium"/>
              <a:ea typeface="Roboto Mono Medium"/>
              <a:cs typeface="Roboto Mono Medium"/>
              <a:sym typeface="Roboto Mono Medium"/>
            </a:endParaRPr>
          </a:p>
        </p:txBody>
      </p:sp>
      <p:sp>
        <p:nvSpPr>
          <p:cNvPr id="367" name="Google Shape;367;g1f5413087cc_0_79"/>
          <p:cNvSpPr txBox="1"/>
          <p:nvPr>
            <p:ph idx="1" type="body"/>
          </p:nvPr>
        </p:nvSpPr>
        <p:spPr>
          <a:xfrm>
            <a:off x="311700" y="1606975"/>
            <a:ext cx="8520600" cy="33432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s" sz="1700"/>
              <a:t>Estamos limitados a análisis simples. O usamos modelos sin saber cómo funcionan...</a:t>
            </a:r>
            <a:endParaRPr sz="1700"/>
          </a:p>
          <a:p>
            <a:pPr indent="-298450" lvl="0" marL="457200" rtl="0" algn="l">
              <a:lnSpc>
                <a:spcPct val="115000"/>
              </a:lnSpc>
              <a:spcBef>
                <a:spcPts val="1000"/>
              </a:spcBef>
              <a:spcAft>
                <a:spcPts val="0"/>
              </a:spcAft>
              <a:buSzPts val="1100"/>
              <a:buChar char="●"/>
            </a:pPr>
            <a:r>
              <a:rPr lang="es" sz="1700"/>
              <a:t>No entendemos qué tipo de </a:t>
            </a:r>
            <a:r>
              <a:rPr b="1" lang="es" sz="1700"/>
              <a:t>restricciones imponen los modelos</a:t>
            </a:r>
            <a:r>
              <a:rPr lang="es" sz="1700"/>
              <a:t> que elegimos, por ejemplo, modelos lineales, hiperplanos, etc.</a:t>
            </a:r>
            <a:endParaRPr sz="1700"/>
          </a:p>
          <a:p>
            <a:pPr indent="-304800" lvl="0" marL="457200" rtl="0" algn="l">
              <a:lnSpc>
                <a:spcPct val="115000"/>
              </a:lnSpc>
              <a:spcBef>
                <a:spcPts val="1000"/>
              </a:spcBef>
              <a:spcAft>
                <a:spcPts val="0"/>
              </a:spcAft>
              <a:buClr>
                <a:srgbClr val="020202"/>
              </a:buClr>
              <a:buSzPts val="1200"/>
              <a:buChar char="●"/>
            </a:pPr>
            <a:r>
              <a:rPr b="1" lang="es">
                <a:solidFill>
                  <a:srgbClr val="020202"/>
                </a:solidFill>
              </a:rPr>
              <a:t>Aplicamos modelos a conjuntos de datos para los cuales no son adecuados, por ejemplo, redes neuronales sin normalizar las columnas.</a:t>
            </a:r>
            <a:endParaRPr b="1">
              <a:solidFill>
                <a:srgbClr val="020202"/>
              </a:solidFill>
            </a:endParaRPr>
          </a:p>
          <a:p>
            <a:pPr indent="0" lvl="0" marL="457200" rtl="0" algn="l">
              <a:lnSpc>
                <a:spcPct val="115000"/>
              </a:lnSpc>
              <a:spcBef>
                <a:spcPts val="1000"/>
              </a:spcBef>
              <a:spcAft>
                <a:spcPts val="1000"/>
              </a:spcAft>
              <a:buSzPts val="1200"/>
              <a:buNone/>
            </a:pPr>
            <a:r>
              <a:t/>
            </a:r>
            <a:endParaRPr b="1"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71" name="Shape 371"/>
        <p:cNvGrpSpPr/>
        <p:nvPr/>
      </p:nvGrpSpPr>
      <p:grpSpPr>
        <a:xfrm>
          <a:off x="0" y="0"/>
          <a:ext cx="0" cy="0"/>
          <a:chOff x="0" y="0"/>
          <a:chExt cx="0" cy="0"/>
        </a:xfrm>
      </p:grpSpPr>
      <p:sp>
        <p:nvSpPr>
          <p:cNvPr id="372" name="Google Shape;372;g1f5413087cc_0_84"/>
          <p:cNvSpPr txBox="1"/>
          <p:nvPr>
            <p:ph type="title"/>
          </p:nvPr>
        </p:nvSpPr>
        <p:spPr>
          <a:xfrm>
            <a:off x="311700" y="315925"/>
            <a:ext cx="8056500" cy="116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¿Qué sucede si hacemos Data Science sin entender Machine Learning?</a:t>
            </a:r>
            <a:endParaRPr sz="2900">
              <a:solidFill>
                <a:srgbClr val="E55B60"/>
              </a:solidFill>
              <a:latin typeface="Roboto Mono Medium"/>
              <a:ea typeface="Roboto Mono Medium"/>
              <a:cs typeface="Roboto Mono Medium"/>
              <a:sym typeface="Roboto Mono Medium"/>
            </a:endParaRPr>
          </a:p>
        </p:txBody>
      </p:sp>
      <p:sp>
        <p:nvSpPr>
          <p:cNvPr id="373" name="Google Shape;373;g1f5413087cc_0_84"/>
          <p:cNvSpPr txBox="1"/>
          <p:nvPr>
            <p:ph idx="1" type="body"/>
          </p:nvPr>
        </p:nvSpPr>
        <p:spPr>
          <a:xfrm>
            <a:off x="311700" y="1606975"/>
            <a:ext cx="8520600" cy="33432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s" sz="1600"/>
              <a:t>Estamos limitados a análisis simples. O usamos modelos sin saber cómo funcionan...</a:t>
            </a:r>
            <a:endParaRPr sz="1600"/>
          </a:p>
          <a:p>
            <a:pPr indent="-292100" lvl="0" marL="457200" rtl="0" algn="l">
              <a:lnSpc>
                <a:spcPct val="115000"/>
              </a:lnSpc>
              <a:spcBef>
                <a:spcPts val="1000"/>
              </a:spcBef>
              <a:spcAft>
                <a:spcPts val="0"/>
              </a:spcAft>
              <a:buSzPts val="1000"/>
              <a:buChar char="●"/>
            </a:pPr>
            <a:r>
              <a:rPr lang="es" sz="1600"/>
              <a:t>No entendemos qué tipo de </a:t>
            </a:r>
            <a:r>
              <a:rPr b="1" lang="es" sz="1600"/>
              <a:t>restricciones imponen los modelos</a:t>
            </a:r>
            <a:r>
              <a:rPr lang="es" sz="1600"/>
              <a:t> que elegimos, por ejemplo, modelos lineales, hiperplanos, etc.</a:t>
            </a:r>
            <a:endParaRPr sz="1600"/>
          </a:p>
          <a:p>
            <a:pPr indent="-298450" lvl="0" marL="457200" rtl="0" algn="l">
              <a:lnSpc>
                <a:spcPct val="115000"/>
              </a:lnSpc>
              <a:spcBef>
                <a:spcPts val="1000"/>
              </a:spcBef>
              <a:spcAft>
                <a:spcPts val="0"/>
              </a:spcAft>
              <a:buSzPts val="1100"/>
              <a:buChar char="●"/>
            </a:pPr>
            <a:r>
              <a:rPr lang="es" sz="1700"/>
              <a:t>Aplicamos modelos a conjuntos de datos para los cuales no son adecuados, por ejemplo, redes neuronales sin normalizar las columnas.</a:t>
            </a:r>
            <a:endParaRPr sz="1700"/>
          </a:p>
          <a:p>
            <a:pPr indent="-298450" lvl="0" marL="457200" rtl="0" algn="l">
              <a:lnSpc>
                <a:spcPct val="115000"/>
              </a:lnSpc>
              <a:spcBef>
                <a:spcPts val="1000"/>
              </a:spcBef>
              <a:spcAft>
                <a:spcPts val="1000"/>
              </a:spcAft>
              <a:buClr>
                <a:srgbClr val="020202"/>
              </a:buClr>
              <a:buSzPts val="1100"/>
              <a:buChar char="●"/>
            </a:pPr>
            <a:r>
              <a:rPr b="1" lang="es" sz="1700">
                <a:solidFill>
                  <a:srgbClr val="020202"/>
                </a:solidFill>
              </a:rPr>
              <a:t>Perdemos mucho tiempo en optimizar los modelos, porque no sabemos cómo hacerlo.</a:t>
            </a:r>
            <a:endParaRPr b="1" sz="1700">
              <a:solidFill>
                <a:srgbClr val="02020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8"/>
          <p:cNvSpPr txBox="1"/>
          <p:nvPr>
            <p:ph type="title"/>
          </p:nvPr>
        </p:nvSpPr>
        <p:spPr>
          <a:xfrm>
            <a:off x="311700" y="315925"/>
            <a:ext cx="8520600" cy="759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Material y Herramientas de trabajo</a:t>
            </a:r>
            <a:endParaRPr sz="2900">
              <a:solidFill>
                <a:srgbClr val="E55B60"/>
              </a:solidFill>
              <a:latin typeface="Roboto Mono Medium"/>
              <a:ea typeface="Roboto Mono Medium"/>
              <a:cs typeface="Roboto Mono Medium"/>
              <a:sym typeface="Roboto Mono Medium"/>
            </a:endParaRPr>
          </a:p>
        </p:txBody>
      </p:sp>
      <p:sp>
        <p:nvSpPr>
          <p:cNvPr id="379" name="Google Shape;379;p18"/>
          <p:cNvSpPr txBox="1"/>
          <p:nvPr>
            <p:ph idx="1" type="body"/>
          </p:nvPr>
        </p:nvSpPr>
        <p:spPr>
          <a:xfrm>
            <a:off x="267350" y="994525"/>
            <a:ext cx="8520600" cy="2706000"/>
          </a:xfrm>
          <a:prstGeom prst="rect">
            <a:avLst/>
          </a:prstGeom>
          <a:noFill/>
          <a:ln>
            <a:noFill/>
          </a:ln>
        </p:spPr>
        <p:txBody>
          <a:bodyPr anchorCtr="0" anchor="ctr" bIns="91425" lIns="91425" spcFirstLastPara="1" rIns="91425" wrap="square" tIns="91425">
            <a:noAutofit/>
          </a:bodyPr>
          <a:lstStyle/>
          <a:p>
            <a:pPr indent="-361950" lvl="0" marL="457200" marR="0" rtl="0" algn="l">
              <a:lnSpc>
                <a:spcPct val="115000"/>
              </a:lnSpc>
              <a:spcBef>
                <a:spcPts val="0"/>
              </a:spcBef>
              <a:spcAft>
                <a:spcPts val="0"/>
              </a:spcAft>
              <a:buSzPts val="2100"/>
              <a:buChar char="●"/>
            </a:pPr>
            <a:r>
              <a:rPr lang="es" sz="2100"/>
              <a:t>Google colab → Para leer notebooks de python (00 Inicios en Python.ipynb)</a:t>
            </a:r>
            <a:endParaRPr sz="2100"/>
          </a:p>
          <a:p>
            <a:pPr indent="0" lvl="0" marL="0" marR="0" rtl="0" algn="l">
              <a:lnSpc>
                <a:spcPct val="115000"/>
              </a:lnSpc>
              <a:spcBef>
                <a:spcPts val="1000"/>
              </a:spcBef>
              <a:spcAft>
                <a:spcPts val="0"/>
              </a:spcAft>
              <a:buSzPts val="1200"/>
              <a:buNone/>
            </a:pPr>
            <a:r>
              <a:t/>
            </a:r>
            <a:endParaRPr sz="2100"/>
          </a:p>
          <a:p>
            <a:pPr indent="-361950" lvl="0" marL="457200" rtl="0" algn="l">
              <a:lnSpc>
                <a:spcPct val="115000"/>
              </a:lnSpc>
              <a:spcBef>
                <a:spcPts val="1000"/>
              </a:spcBef>
              <a:spcAft>
                <a:spcPts val="1000"/>
              </a:spcAft>
              <a:buSzPts val="2100"/>
              <a:buChar char="●"/>
            </a:pPr>
            <a:r>
              <a:rPr lang="es" sz="2100"/>
              <a:t>Aula Virtual → Nuestro depósito de datos y herramientas, restringido sólo a los alumnos de la Diplomatura</a:t>
            </a:r>
            <a:endParaRPr sz="2100"/>
          </a:p>
        </p:txBody>
      </p:sp>
      <p:pic>
        <p:nvPicPr>
          <p:cNvPr id="380" name="Google Shape;380;p18"/>
          <p:cNvPicPr preferRelativeResize="0"/>
          <p:nvPr/>
        </p:nvPicPr>
        <p:blipFill rotWithShape="1">
          <a:blip r:embed="rId3">
            <a:alphaModFix/>
          </a:blip>
          <a:srcRect b="0" l="0" r="0" t="0"/>
          <a:stretch/>
        </p:blipFill>
        <p:spPr>
          <a:xfrm>
            <a:off x="2480913" y="3663275"/>
            <a:ext cx="3400425" cy="135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9"/>
          <p:cNvSpPr txBox="1"/>
          <p:nvPr>
            <p:ph type="title"/>
          </p:nvPr>
        </p:nvSpPr>
        <p:spPr>
          <a:xfrm>
            <a:off x="311700" y="315925"/>
            <a:ext cx="8520600" cy="148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s" sz="2900">
                <a:solidFill>
                  <a:srgbClr val="E55B60"/>
                </a:solidFill>
                <a:latin typeface="Roboto Mono Medium"/>
                <a:ea typeface="Roboto Mono Medium"/>
                <a:cs typeface="Roboto Mono Medium"/>
                <a:sym typeface="Roboto Mono Medium"/>
              </a:rPr>
              <a:t>Inciando…</a:t>
            </a:r>
            <a:endParaRPr/>
          </a:p>
        </p:txBody>
      </p:sp>
      <p:sp>
        <p:nvSpPr>
          <p:cNvPr id="386" name="Google Shape;386;p19"/>
          <p:cNvSpPr txBox="1"/>
          <p:nvPr>
            <p:ph idx="1" type="body"/>
          </p:nvPr>
        </p:nvSpPr>
        <p:spPr>
          <a:xfrm>
            <a:off x="573825" y="1613550"/>
            <a:ext cx="5753100" cy="191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4800"/>
              <a:buFont typeface="Arial"/>
              <a:buNone/>
            </a:pPr>
            <a:r>
              <a:rPr lang="es" sz="3400" u="sng">
                <a:solidFill>
                  <a:schemeClr val="hlink"/>
                </a:solidFill>
                <a:latin typeface="Economica"/>
                <a:ea typeface="Economica"/>
                <a:cs typeface="Economica"/>
                <a:sym typeface="Economica"/>
                <a:hlinkClick r:id="rId3"/>
              </a:rPr>
              <a:t>00 Inicios en Python.ipynb</a:t>
            </a:r>
            <a:endParaRPr/>
          </a:p>
        </p:txBody>
      </p:sp>
      <p:pic>
        <p:nvPicPr>
          <p:cNvPr id="387" name="Google Shape;387;p19"/>
          <p:cNvPicPr preferRelativeResize="0"/>
          <p:nvPr/>
        </p:nvPicPr>
        <p:blipFill rotWithShape="1">
          <a:blip r:embed="rId4">
            <a:alphaModFix/>
          </a:blip>
          <a:srcRect b="0" l="0" r="0" t="0"/>
          <a:stretch/>
        </p:blipFill>
        <p:spPr>
          <a:xfrm>
            <a:off x="5904588" y="2970221"/>
            <a:ext cx="1853425" cy="185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grpSp>
        <p:nvGrpSpPr>
          <p:cNvPr id="75" name="Google Shape;75;p3"/>
          <p:cNvGrpSpPr/>
          <p:nvPr/>
        </p:nvGrpSpPr>
        <p:grpSpPr>
          <a:xfrm>
            <a:off x="377027" y="1330432"/>
            <a:ext cx="2847189" cy="2105683"/>
            <a:chOff x="802547" y="2315625"/>
            <a:chExt cx="3092754" cy="2646660"/>
          </a:xfrm>
        </p:grpSpPr>
        <p:sp>
          <p:nvSpPr>
            <p:cNvPr id="76" name="Google Shape;76;p3"/>
            <p:cNvSpPr txBox="1"/>
            <p:nvPr/>
          </p:nvSpPr>
          <p:spPr>
            <a:xfrm>
              <a:off x="802547" y="2855085"/>
              <a:ext cx="11982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4546A"/>
                  </a:solidFill>
                  <a:latin typeface="Rubik"/>
                  <a:ea typeface="Rubik"/>
                  <a:cs typeface="Rubik"/>
                  <a:sym typeface="Rubik"/>
                </a:rPr>
                <a:t>Chatbots</a:t>
              </a:r>
              <a:endParaRPr b="0" i="0" sz="1400" u="none" cap="none" strike="noStrike">
                <a:solidFill>
                  <a:srgbClr val="44546A"/>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4546A"/>
                  </a:solidFill>
                  <a:latin typeface="Rubik Light"/>
                  <a:ea typeface="Rubik Light"/>
                  <a:cs typeface="Rubik Light"/>
                  <a:sym typeface="Rubik Light"/>
                </a:rPr>
                <a:t> Asesores de compra</a:t>
              </a:r>
              <a:r>
                <a:rPr b="0" i="0" lang="es" sz="1800" u="none" cap="none" strike="noStrike">
                  <a:solidFill>
                    <a:srgbClr val="44546A"/>
                  </a:solidFill>
                  <a:latin typeface="Rubik Light"/>
                  <a:ea typeface="Rubik Light"/>
                  <a:cs typeface="Rubik Light"/>
                  <a:sym typeface="Rubik Light"/>
                </a:rPr>
                <a:t>s</a:t>
              </a:r>
              <a:endParaRPr b="0" i="0" sz="1800" u="none" cap="none" strike="noStrike">
                <a:solidFill>
                  <a:srgbClr val="44546A"/>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4546A"/>
                </a:solidFill>
                <a:latin typeface="Arial"/>
                <a:ea typeface="Arial"/>
                <a:cs typeface="Arial"/>
                <a:sym typeface="Arial"/>
              </a:endParaRPr>
            </a:p>
          </p:txBody>
        </p:sp>
        <p:pic>
          <p:nvPicPr>
            <p:cNvPr id="77" name="Google Shape;77;p3"/>
            <p:cNvPicPr preferRelativeResize="0"/>
            <p:nvPr/>
          </p:nvPicPr>
          <p:blipFill rotWithShape="1">
            <a:blip r:embed="rId3">
              <a:alphaModFix/>
            </a:blip>
            <a:srcRect b="0" l="0" r="0" t="0"/>
            <a:stretch/>
          </p:blipFill>
          <p:spPr>
            <a:xfrm>
              <a:off x="2244032" y="2315625"/>
              <a:ext cx="1651269" cy="2429575"/>
            </a:xfrm>
            <a:prstGeom prst="rect">
              <a:avLst/>
            </a:prstGeom>
            <a:noFill/>
            <a:ln>
              <a:noFill/>
            </a:ln>
          </p:spPr>
        </p:pic>
      </p:grpSp>
      <p:grpSp>
        <p:nvGrpSpPr>
          <p:cNvPr id="78" name="Google Shape;78;p3"/>
          <p:cNvGrpSpPr/>
          <p:nvPr/>
        </p:nvGrpSpPr>
        <p:grpSpPr>
          <a:xfrm>
            <a:off x="4883089" y="1816718"/>
            <a:ext cx="2624583" cy="1133107"/>
            <a:chOff x="3803022" y="1879912"/>
            <a:chExt cx="2441700" cy="811797"/>
          </a:xfrm>
        </p:grpSpPr>
        <p:sp>
          <p:nvSpPr>
            <p:cNvPr id="79" name="Google Shape;79;p3"/>
            <p:cNvSpPr txBox="1"/>
            <p:nvPr/>
          </p:nvSpPr>
          <p:spPr>
            <a:xfrm>
              <a:off x="3803022" y="1879912"/>
              <a:ext cx="2441700" cy="67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4546A"/>
                  </a:solidFill>
                  <a:latin typeface="Rubik"/>
                  <a:ea typeface="Rubik"/>
                  <a:cs typeface="Rubik"/>
                  <a:sym typeface="Rubik"/>
                </a:rPr>
                <a:t>Procesamiento de lenguaje natural</a:t>
              </a:r>
              <a:endParaRPr b="0" i="0" sz="1000" u="none" cap="none" strike="noStrike">
                <a:solidFill>
                  <a:srgbClr val="44546A"/>
                </a:solidFill>
                <a:latin typeface="Rubik"/>
                <a:ea typeface="Rubik"/>
                <a:cs typeface="Rubik"/>
                <a:sym typeface="Rubik"/>
              </a:endParaRPr>
            </a:p>
          </p:txBody>
        </p:sp>
        <p:pic>
          <p:nvPicPr>
            <p:cNvPr id="80" name="Google Shape;80;p3"/>
            <p:cNvPicPr preferRelativeResize="0"/>
            <p:nvPr/>
          </p:nvPicPr>
          <p:blipFill rotWithShape="1">
            <a:blip r:embed="rId4">
              <a:alphaModFix/>
            </a:blip>
            <a:srcRect b="0" l="0" r="0" t="0"/>
            <a:stretch/>
          </p:blipFill>
          <p:spPr>
            <a:xfrm>
              <a:off x="4667928" y="2274206"/>
              <a:ext cx="648223" cy="417503"/>
            </a:xfrm>
            <a:prstGeom prst="rect">
              <a:avLst/>
            </a:prstGeom>
            <a:noFill/>
            <a:ln>
              <a:noFill/>
            </a:ln>
          </p:spPr>
        </p:pic>
      </p:grpSp>
      <p:grpSp>
        <p:nvGrpSpPr>
          <p:cNvPr id="81" name="Google Shape;81;p3"/>
          <p:cNvGrpSpPr/>
          <p:nvPr/>
        </p:nvGrpSpPr>
        <p:grpSpPr>
          <a:xfrm>
            <a:off x="4154516" y="3639955"/>
            <a:ext cx="2258400" cy="1263661"/>
            <a:chOff x="3818051" y="3015813"/>
            <a:chExt cx="2258400" cy="1406882"/>
          </a:xfrm>
        </p:grpSpPr>
        <p:sp>
          <p:nvSpPr>
            <p:cNvPr id="82" name="Google Shape;82;p3"/>
            <p:cNvSpPr txBox="1"/>
            <p:nvPr/>
          </p:nvSpPr>
          <p:spPr>
            <a:xfrm>
              <a:off x="3818051" y="3015813"/>
              <a:ext cx="2258400" cy="7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rgbClr val="44546A"/>
                  </a:solidFill>
                  <a:latin typeface="Rubik"/>
                  <a:ea typeface="Rubik"/>
                  <a:cs typeface="Rubik"/>
                  <a:sym typeface="Rubik"/>
                </a:rPr>
                <a:t>Reconocimiento</a:t>
              </a:r>
              <a:r>
                <a:rPr b="0" i="0" lang="es" sz="1500" u="none" cap="none" strike="noStrike">
                  <a:solidFill>
                    <a:srgbClr val="44546A"/>
                  </a:solidFill>
                  <a:latin typeface="Rubik Light"/>
                  <a:ea typeface="Rubik Light"/>
                  <a:cs typeface="Rubik Light"/>
                  <a:sym typeface="Rubik Light"/>
                </a:rPr>
                <a:t> Facial, Voz, Huellas</a:t>
              </a:r>
              <a:endParaRPr b="0" i="0" sz="1500" u="none" cap="none" strike="noStrike">
                <a:solidFill>
                  <a:srgbClr val="44546A"/>
                </a:solidFill>
                <a:latin typeface="Rubik Light"/>
                <a:ea typeface="Rubik Light"/>
                <a:cs typeface="Rubik Light"/>
                <a:sym typeface="Rubik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4546A"/>
                </a:solidFill>
                <a:latin typeface="Arial"/>
                <a:ea typeface="Arial"/>
                <a:cs typeface="Arial"/>
                <a:sym typeface="Arial"/>
              </a:endParaRPr>
            </a:p>
          </p:txBody>
        </p:sp>
        <p:pic>
          <p:nvPicPr>
            <p:cNvPr id="83" name="Google Shape;83;p3"/>
            <p:cNvPicPr preferRelativeResize="0"/>
            <p:nvPr/>
          </p:nvPicPr>
          <p:blipFill rotWithShape="1">
            <a:blip r:embed="rId5">
              <a:alphaModFix/>
            </a:blip>
            <a:srcRect b="0" l="0" r="0" t="0"/>
            <a:stretch/>
          </p:blipFill>
          <p:spPr>
            <a:xfrm>
              <a:off x="4294678" y="3719051"/>
              <a:ext cx="700050" cy="700050"/>
            </a:xfrm>
            <a:prstGeom prst="rect">
              <a:avLst/>
            </a:prstGeom>
            <a:noFill/>
            <a:ln>
              <a:noFill/>
            </a:ln>
          </p:spPr>
        </p:pic>
        <p:pic>
          <p:nvPicPr>
            <p:cNvPr id="84" name="Google Shape;84;p3"/>
            <p:cNvPicPr preferRelativeResize="0"/>
            <p:nvPr/>
          </p:nvPicPr>
          <p:blipFill rotWithShape="1">
            <a:blip r:embed="rId6">
              <a:alphaModFix/>
            </a:blip>
            <a:srcRect b="0" l="0" r="0" t="0"/>
            <a:stretch/>
          </p:blipFill>
          <p:spPr>
            <a:xfrm>
              <a:off x="5305892" y="3715465"/>
              <a:ext cx="700050" cy="707230"/>
            </a:xfrm>
            <a:prstGeom prst="rect">
              <a:avLst/>
            </a:prstGeom>
            <a:noFill/>
            <a:ln>
              <a:noFill/>
            </a:ln>
          </p:spPr>
        </p:pic>
      </p:grpSp>
      <p:grpSp>
        <p:nvGrpSpPr>
          <p:cNvPr id="85" name="Google Shape;85;p3"/>
          <p:cNvGrpSpPr/>
          <p:nvPr/>
        </p:nvGrpSpPr>
        <p:grpSpPr>
          <a:xfrm>
            <a:off x="6626700" y="2428724"/>
            <a:ext cx="2468449" cy="1549824"/>
            <a:chOff x="6671243" y="2641281"/>
            <a:chExt cx="2271300" cy="1485644"/>
          </a:xfrm>
        </p:grpSpPr>
        <p:sp>
          <p:nvSpPr>
            <p:cNvPr id="86" name="Google Shape;86;p3"/>
            <p:cNvSpPr txBox="1"/>
            <p:nvPr/>
          </p:nvSpPr>
          <p:spPr>
            <a:xfrm>
              <a:off x="6671243" y="3460325"/>
              <a:ext cx="2271300" cy="66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 sz="1300" u="none" cap="none" strike="noStrike">
                  <a:solidFill>
                    <a:srgbClr val="44546A"/>
                  </a:solidFill>
                  <a:latin typeface="Rubik"/>
                  <a:ea typeface="Rubik"/>
                  <a:cs typeface="Rubik"/>
                  <a:sym typeface="Rubik"/>
                </a:rPr>
                <a:t>Detección de enfermedades</a:t>
              </a:r>
              <a:endParaRPr b="0" i="0" sz="1300" u="none" cap="none" strike="noStrike">
                <a:solidFill>
                  <a:srgbClr val="44546A"/>
                </a:solidFill>
                <a:latin typeface="Rubik Light"/>
                <a:ea typeface="Rubik Light"/>
                <a:cs typeface="Rubik Light"/>
                <a:sym typeface="Rubik Light"/>
              </a:endParaRPr>
            </a:p>
            <a:p>
              <a:pPr indent="0" lvl="0" marL="0" marR="0" rtl="0" algn="ctr">
                <a:lnSpc>
                  <a:spcPct val="115000"/>
                </a:lnSpc>
                <a:spcBef>
                  <a:spcPts val="0"/>
                </a:spcBef>
                <a:spcAft>
                  <a:spcPts val="0"/>
                </a:spcAft>
                <a:buClr>
                  <a:srgbClr val="000000"/>
                </a:buClr>
                <a:buSzPts val="1100"/>
                <a:buFont typeface="Arial"/>
                <a:buNone/>
              </a:pPr>
              <a:r>
                <a:rPr b="0" i="0" lang="es" sz="1100" u="none" cap="none" strike="noStrike">
                  <a:solidFill>
                    <a:srgbClr val="44546A"/>
                  </a:solidFill>
                  <a:latin typeface="Rubik Light"/>
                  <a:ea typeface="Rubik Light"/>
                  <a:cs typeface="Rubik Light"/>
                  <a:sym typeface="Rubik Light"/>
                </a:rPr>
                <a:t>Cáncer basada en imágenes -</a:t>
              </a:r>
              <a:endParaRPr b="0" i="0" sz="1100" u="none" cap="none" strike="noStrike">
                <a:solidFill>
                  <a:srgbClr val="44546A"/>
                </a:solidFill>
                <a:latin typeface="Rubik Light"/>
                <a:ea typeface="Rubik Light"/>
                <a:cs typeface="Rubik Light"/>
                <a:sym typeface="Rubik Light"/>
              </a:endParaRPr>
            </a:p>
            <a:p>
              <a:pPr indent="0" lvl="0" marL="0" marR="0" rtl="0" algn="ctr">
                <a:lnSpc>
                  <a:spcPct val="115000"/>
                </a:lnSpc>
                <a:spcBef>
                  <a:spcPts val="0"/>
                </a:spcBef>
                <a:spcAft>
                  <a:spcPts val="0"/>
                </a:spcAft>
                <a:buClr>
                  <a:srgbClr val="000000"/>
                </a:buClr>
                <a:buSzPts val="1100"/>
                <a:buFont typeface="Arial"/>
                <a:buNone/>
              </a:pPr>
              <a:r>
                <a:rPr b="0" i="0" lang="es" sz="1100" u="none" cap="none" strike="noStrike">
                  <a:solidFill>
                    <a:srgbClr val="44546A"/>
                  </a:solidFill>
                  <a:latin typeface="Rubik Light"/>
                  <a:ea typeface="Rubik Light"/>
                  <a:cs typeface="Rubik Light"/>
                  <a:sym typeface="Rubik Light"/>
                </a:rPr>
                <a:t>Predicción de epidemias</a:t>
              </a:r>
              <a:endParaRPr b="0" i="0" sz="1100" u="none" cap="none" strike="noStrike">
                <a:solidFill>
                  <a:srgbClr val="44546A"/>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4546A"/>
                </a:solidFill>
                <a:latin typeface="Arial"/>
                <a:ea typeface="Arial"/>
                <a:cs typeface="Arial"/>
                <a:sym typeface="Arial"/>
              </a:endParaRPr>
            </a:p>
          </p:txBody>
        </p:sp>
        <p:pic>
          <p:nvPicPr>
            <p:cNvPr id="87" name="Google Shape;87;p3"/>
            <p:cNvPicPr preferRelativeResize="0"/>
            <p:nvPr/>
          </p:nvPicPr>
          <p:blipFill rotWithShape="1">
            <a:blip r:embed="rId7">
              <a:alphaModFix/>
            </a:blip>
            <a:srcRect b="0" l="0" r="0" t="0"/>
            <a:stretch/>
          </p:blipFill>
          <p:spPr>
            <a:xfrm>
              <a:off x="7329371" y="2641281"/>
              <a:ext cx="781650" cy="781650"/>
            </a:xfrm>
            <a:prstGeom prst="rect">
              <a:avLst/>
            </a:prstGeom>
            <a:noFill/>
            <a:ln>
              <a:noFill/>
            </a:ln>
          </p:spPr>
        </p:pic>
      </p:grpSp>
      <p:grpSp>
        <p:nvGrpSpPr>
          <p:cNvPr id="88" name="Google Shape;88;p3"/>
          <p:cNvGrpSpPr/>
          <p:nvPr/>
        </p:nvGrpSpPr>
        <p:grpSpPr>
          <a:xfrm>
            <a:off x="4837200" y="32988"/>
            <a:ext cx="3192849" cy="1567975"/>
            <a:chOff x="4788325" y="142175"/>
            <a:chExt cx="3192849" cy="1567975"/>
          </a:xfrm>
        </p:grpSpPr>
        <p:sp>
          <p:nvSpPr>
            <p:cNvPr id="89" name="Google Shape;89;p3"/>
            <p:cNvSpPr txBox="1"/>
            <p:nvPr/>
          </p:nvSpPr>
          <p:spPr>
            <a:xfrm>
              <a:off x="4788325" y="142175"/>
              <a:ext cx="3163500" cy="13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4546A"/>
                  </a:solidFill>
                  <a:latin typeface="Rubik"/>
                  <a:ea typeface="Rubik"/>
                  <a:cs typeface="Rubik"/>
                  <a:sym typeface="Rubik"/>
                </a:rPr>
                <a:t>Recomendadores en base a comportamientos</a:t>
              </a:r>
              <a:endParaRPr b="0" i="0" sz="1400" u="none" cap="none" strike="noStrike">
                <a:solidFill>
                  <a:srgbClr val="44546A"/>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44546A"/>
                  </a:solidFill>
                  <a:latin typeface="Rubik Light"/>
                  <a:ea typeface="Rubik Light"/>
                  <a:cs typeface="Rubik Light"/>
                  <a:sym typeface="Rubik Light"/>
                </a:rPr>
                <a:t>Netflix - Spotify - Amazon</a:t>
              </a:r>
              <a:endParaRPr b="0" i="0" sz="1400" u="none" cap="none" strike="noStrike">
                <a:solidFill>
                  <a:srgbClr val="44546A"/>
                </a:solidFill>
                <a:latin typeface="Rubik Light"/>
                <a:ea typeface="Rubik Light"/>
                <a:cs typeface="Rubik Light"/>
                <a:sym typeface="Rubik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4546A"/>
                </a:solidFill>
                <a:latin typeface="Rubik Light"/>
                <a:ea typeface="Rubik Light"/>
                <a:cs typeface="Rubik Light"/>
                <a:sym typeface="Rubik Light"/>
              </a:endParaRPr>
            </a:p>
          </p:txBody>
        </p:sp>
        <p:pic>
          <p:nvPicPr>
            <p:cNvPr id="90" name="Google Shape;90;p3"/>
            <p:cNvPicPr preferRelativeResize="0"/>
            <p:nvPr/>
          </p:nvPicPr>
          <p:blipFill rotWithShape="1">
            <a:blip r:embed="rId8">
              <a:alphaModFix/>
            </a:blip>
            <a:srcRect b="0" l="0" r="0" t="0"/>
            <a:stretch/>
          </p:blipFill>
          <p:spPr>
            <a:xfrm>
              <a:off x="7246000" y="1105463"/>
              <a:ext cx="735174" cy="604675"/>
            </a:xfrm>
            <a:prstGeom prst="rect">
              <a:avLst/>
            </a:prstGeom>
            <a:noFill/>
            <a:ln>
              <a:noFill/>
            </a:ln>
          </p:spPr>
        </p:pic>
        <p:pic>
          <p:nvPicPr>
            <p:cNvPr id="91" name="Google Shape;91;p3"/>
            <p:cNvPicPr preferRelativeResize="0"/>
            <p:nvPr/>
          </p:nvPicPr>
          <p:blipFill rotWithShape="1">
            <a:blip r:embed="rId9">
              <a:alphaModFix/>
            </a:blip>
            <a:srcRect b="0" l="0" r="0" t="0"/>
            <a:stretch/>
          </p:blipFill>
          <p:spPr>
            <a:xfrm>
              <a:off x="5362125" y="1105475"/>
              <a:ext cx="806227" cy="604675"/>
            </a:xfrm>
            <a:prstGeom prst="rect">
              <a:avLst/>
            </a:prstGeom>
            <a:noFill/>
            <a:ln>
              <a:noFill/>
            </a:ln>
          </p:spPr>
        </p:pic>
        <p:pic>
          <p:nvPicPr>
            <p:cNvPr id="92" name="Google Shape;92;p3"/>
            <p:cNvPicPr preferRelativeResize="0"/>
            <p:nvPr/>
          </p:nvPicPr>
          <p:blipFill rotWithShape="1">
            <a:blip r:embed="rId10">
              <a:alphaModFix/>
            </a:blip>
            <a:srcRect b="0" l="0" r="0" t="0"/>
            <a:stretch/>
          </p:blipFill>
          <p:spPr>
            <a:xfrm>
              <a:off x="6349063" y="1105475"/>
              <a:ext cx="604675" cy="604675"/>
            </a:xfrm>
            <a:prstGeom prst="rect">
              <a:avLst/>
            </a:prstGeom>
            <a:noFill/>
            <a:ln>
              <a:noFill/>
            </a:ln>
          </p:spPr>
        </p:pic>
      </p:grpSp>
      <p:sp>
        <p:nvSpPr>
          <p:cNvPr id="93" name="Google Shape;93;p3"/>
          <p:cNvSpPr txBox="1"/>
          <p:nvPr/>
        </p:nvSpPr>
        <p:spPr>
          <a:xfrm>
            <a:off x="938400" y="136350"/>
            <a:ext cx="40068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0" i="0" lang="es" sz="3400" u="none" cap="none" strike="noStrike">
                <a:solidFill>
                  <a:srgbClr val="E55B60"/>
                </a:solidFill>
                <a:latin typeface="Roboto Mono Medium"/>
                <a:ea typeface="Roboto Mono Medium"/>
                <a:cs typeface="Roboto Mono Medium"/>
                <a:sym typeface="Roboto Mono Medium"/>
              </a:rPr>
              <a:t>APLICACIONES</a:t>
            </a:r>
            <a:endParaRPr b="1" i="0" sz="2600" u="none" cap="none" strike="noStrike">
              <a:solidFill>
                <a:srgbClr val="000000"/>
              </a:solidFill>
              <a:latin typeface="Arial"/>
              <a:ea typeface="Arial"/>
              <a:cs typeface="Arial"/>
              <a:sym typeface="Arial"/>
            </a:endParaRPr>
          </a:p>
        </p:txBody>
      </p:sp>
      <p:grpSp>
        <p:nvGrpSpPr>
          <p:cNvPr id="94" name="Google Shape;94;p3"/>
          <p:cNvGrpSpPr/>
          <p:nvPr/>
        </p:nvGrpSpPr>
        <p:grpSpPr>
          <a:xfrm>
            <a:off x="1009550" y="3710425"/>
            <a:ext cx="2133806" cy="1193189"/>
            <a:chOff x="4047199" y="233136"/>
            <a:chExt cx="2377500" cy="1193189"/>
          </a:xfrm>
        </p:grpSpPr>
        <p:sp>
          <p:nvSpPr>
            <p:cNvPr id="95" name="Google Shape;95;p3"/>
            <p:cNvSpPr txBox="1"/>
            <p:nvPr/>
          </p:nvSpPr>
          <p:spPr>
            <a:xfrm>
              <a:off x="4047199" y="233136"/>
              <a:ext cx="2377500" cy="9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rgbClr val="44546A"/>
                  </a:solidFill>
                  <a:latin typeface="Rubik"/>
                  <a:ea typeface="Rubik"/>
                  <a:cs typeface="Rubik"/>
                  <a:sym typeface="Rubik"/>
                </a:rPr>
                <a:t>Clasificación de emails</a:t>
              </a:r>
              <a:r>
                <a:rPr b="0" i="0" lang="es" sz="1500" u="none" cap="none" strike="noStrike">
                  <a:solidFill>
                    <a:srgbClr val="44546A"/>
                  </a:solidFill>
                  <a:latin typeface="Rubik Light"/>
                  <a:ea typeface="Rubik Light"/>
                  <a:cs typeface="Rubik Light"/>
                  <a:sym typeface="Rubik Light"/>
                </a:rPr>
                <a:t> Spam – Correo no deseado</a:t>
              </a:r>
              <a:endParaRPr b="0" i="0" sz="1500" u="sng" cap="none" strike="noStrike">
                <a:solidFill>
                  <a:srgbClr val="44546A"/>
                </a:solidFill>
                <a:latin typeface="Rubik Light"/>
                <a:ea typeface="Rubik Light"/>
                <a:cs typeface="Rubik Light"/>
                <a:sym typeface="Rubik Light"/>
              </a:endParaRPr>
            </a:p>
          </p:txBody>
        </p:sp>
        <p:pic>
          <p:nvPicPr>
            <p:cNvPr id="96" name="Google Shape;96;p3"/>
            <p:cNvPicPr preferRelativeResize="0"/>
            <p:nvPr/>
          </p:nvPicPr>
          <p:blipFill rotWithShape="1">
            <a:blip r:embed="rId11">
              <a:alphaModFix/>
            </a:blip>
            <a:srcRect b="0" l="0" r="0" t="0"/>
            <a:stretch/>
          </p:blipFill>
          <p:spPr>
            <a:xfrm>
              <a:off x="4964618" y="1051775"/>
              <a:ext cx="494524" cy="3745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0" name="Shape 100"/>
        <p:cNvGrpSpPr/>
        <p:nvPr/>
      </p:nvGrpSpPr>
      <p:grpSpPr>
        <a:xfrm>
          <a:off x="0" y="0"/>
          <a:ext cx="0" cy="0"/>
          <a:chOff x="0" y="0"/>
          <a:chExt cx="0" cy="0"/>
        </a:xfrm>
      </p:grpSpPr>
      <p:sp>
        <p:nvSpPr>
          <p:cNvPr id="101" name="Google Shape;101;g1f52a32ad58_0_5"/>
          <p:cNvSpPr txBox="1"/>
          <p:nvPr/>
        </p:nvSpPr>
        <p:spPr>
          <a:xfrm>
            <a:off x="377025" y="1759625"/>
            <a:ext cx="16725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Rubik"/>
                <a:ea typeface="Rubik"/>
                <a:cs typeface="Rubik"/>
                <a:sym typeface="Rubik"/>
              </a:rPr>
              <a:t>Personalización de Servicios bancarios</a:t>
            </a:r>
            <a:endParaRPr b="1" i="0" sz="18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FF"/>
              </a:solidFill>
              <a:latin typeface="Arial"/>
              <a:ea typeface="Arial"/>
              <a:cs typeface="Arial"/>
              <a:sym typeface="Arial"/>
            </a:endParaRPr>
          </a:p>
        </p:txBody>
      </p:sp>
      <p:sp>
        <p:nvSpPr>
          <p:cNvPr id="102" name="Google Shape;102;g1f52a32ad58_0_5"/>
          <p:cNvSpPr txBox="1"/>
          <p:nvPr/>
        </p:nvSpPr>
        <p:spPr>
          <a:xfrm>
            <a:off x="2861640" y="1623441"/>
            <a:ext cx="2624700" cy="94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4546A"/>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Rubik"/>
                <a:ea typeface="Rubik"/>
                <a:cs typeface="Rubik"/>
                <a:sym typeface="Rubik"/>
              </a:rPr>
              <a:t>Como hacer un clasificador de pliegos?</a:t>
            </a:r>
            <a:endParaRPr b="1" i="0" sz="1400" u="none" cap="none" strike="noStrike">
              <a:solidFill>
                <a:schemeClr val="lt1"/>
              </a:solidFill>
              <a:latin typeface="Rubik"/>
              <a:ea typeface="Rubik"/>
              <a:cs typeface="Rubik"/>
              <a:sym typeface="Rubik"/>
            </a:endParaRPr>
          </a:p>
        </p:txBody>
      </p:sp>
      <p:sp>
        <p:nvSpPr>
          <p:cNvPr id="103" name="Google Shape;103;g1f52a32ad58_0_5"/>
          <p:cNvSpPr txBox="1"/>
          <p:nvPr/>
        </p:nvSpPr>
        <p:spPr>
          <a:xfrm>
            <a:off x="3693391" y="3426656"/>
            <a:ext cx="2258400" cy="6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chemeClr val="lt1"/>
                </a:solidFill>
                <a:latin typeface="Rubik"/>
                <a:ea typeface="Rubik"/>
                <a:cs typeface="Rubik"/>
                <a:sym typeface="Rubik"/>
              </a:rPr>
              <a:t>Reconocimiento de patologías en imágenes </a:t>
            </a:r>
            <a:endParaRPr b="1" i="0" sz="1500" u="none" cap="none" strike="noStrike">
              <a:solidFill>
                <a:schemeClr val="lt1"/>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44546A"/>
              </a:solidFill>
              <a:latin typeface="Arial"/>
              <a:ea typeface="Arial"/>
              <a:cs typeface="Arial"/>
              <a:sym typeface="Arial"/>
            </a:endParaRPr>
          </a:p>
        </p:txBody>
      </p:sp>
      <p:sp>
        <p:nvSpPr>
          <p:cNvPr id="104" name="Google Shape;104;g1f52a32ad58_0_5"/>
          <p:cNvSpPr txBox="1"/>
          <p:nvPr/>
        </p:nvSpPr>
        <p:spPr>
          <a:xfrm>
            <a:off x="5172325" y="320850"/>
            <a:ext cx="2468400" cy="695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s" sz="1300" u="none" cap="none" strike="noStrike">
                <a:solidFill>
                  <a:schemeClr val="lt1"/>
                </a:solidFill>
                <a:latin typeface="Rubik"/>
                <a:ea typeface="Rubik"/>
                <a:cs typeface="Rubik"/>
                <a:sym typeface="Rubik"/>
              </a:rPr>
              <a:t>Chatbot-ANÁLISIS DE TURNOS MÉDICOS</a:t>
            </a:r>
            <a:endParaRPr b="1" i="0" sz="11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44546A"/>
              </a:solidFill>
              <a:latin typeface="Arial"/>
              <a:ea typeface="Arial"/>
              <a:cs typeface="Arial"/>
              <a:sym typeface="Arial"/>
            </a:endParaRPr>
          </a:p>
        </p:txBody>
      </p:sp>
      <p:sp>
        <p:nvSpPr>
          <p:cNvPr id="105" name="Google Shape;105;g1f52a32ad58_0_5"/>
          <p:cNvSpPr txBox="1"/>
          <p:nvPr/>
        </p:nvSpPr>
        <p:spPr>
          <a:xfrm>
            <a:off x="938400" y="136350"/>
            <a:ext cx="4006800" cy="8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0" i="0" lang="es" sz="3400" u="none" cap="none" strike="noStrike">
                <a:solidFill>
                  <a:srgbClr val="020202"/>
                </a:solidFill>
                <a:latin typeface="Roboto Mono Medium"/>
                <a:ea typeface="Roboto Mono Medium"/>
                <a:cs typeface="Roboto Mono Medium"/>
                <a:sym typeface="Roboto Mono Medium"/>
              </a:rPr>
              <a:t>APLICACIONES</a:t>
            </a:r>
            <a:endParaRPr b="1" i="0" sz="2600" u="none" cap="none" strike="noStrike">
              <a:solidFill>
                <a:srgbClr val="020202"/>
              </a:solidFill>
              <a:latin typeface="Arial"/>
              <a:ea typeface="Arial"/>
              <a:cs typeface="Arial"/>
              <a:sym typeface="Arial"/>
            </a:endParaRPr>
          </a:p>
        </p:txBody>
      </p:sp>
      <p:sp>
        <p:nvSpPr>
          <p:cNvPr id="106" name="Google Shape;106;g1f52a32ad58_0_5"/>
          <p:cNvSpPr txBox="1"/>
          <p:nvPr/>
        </p:nvSpPr>
        <p:spPr>
          <a:xfrm>
            <a:off x="539550" y="3426650"/>
            <a:ext cx="2133900" cy="9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 sz="1500" u="none" cap="none" strike="noStrike">
                <a:solidFill>
                  <a:schemeClr val="lt1"/>
                </a:solidFill>
                <a:latin typeface="Rubik"/>
                <a:ea typeface="Rubik"/>
                <a:cs typeface="Rubik"/>
                <a:sym typeface="Rubik"/>
              </a:rPr>
              <a:t>Descifrando el futuro económico: inflación, recomendación de activos financieros</a:t>
            </a:r>
            <a:endParaRPr b="1" i="0" sz="15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CC4125"/>
              </a:solidFill>
              <a:latin typeface="Rubik"/>
              <a:ea typeface="Rubik"/>
              <a:cs typeface="Rubik"/>
              <a:sym typeface="Rubik"/>
            </a:endParaRPr>
          </a:p>
        </p:txBody>
      </p:sp>
      <p:sp>
        <p:nvSpPr>
          <p:cNvPr id="107" name="Google Shape;107;g1f52a32ad58_0_5"/>
          <p:cNvSpPr txBox="1"/>
          <p:nvPr/>
        </p:nvSpPr>
        <p:spPr>
          <a:xfrm>
            <a:off x="5951800" y="1623444"/>
            <a:ext cx="31635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Rubik"/>
                <a:ea typeface="Rubik"/>
                <a:cs typeface="Rubik"/>
                <a:sym typeface="Rubik"/>
              </a:rPr>
              <a:t>Cambio climático- análisis de datos de emisión de gases</a:t>
            </a:r>
            <a:endParaRPr b="1" i="0" sz="1400" u="none" cap="none" strike="noStrike">
              <a:solidFill>
                <a:schemeClr val="lt1"/>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4546A"/>
              </a:solidFill>
              <a:latin typeface="Rubik Light"/>
              <a:ea typeface="Rubik Light"/>
              <a:cs typeface="Rubik Light"/>
              <a:sym typeface="Rubik Light"/>
            </a:endParaRPr>
          </a:p>
        </p:txBody>
      </p:sp>
      <p:sp>
        <p:nvSpPr>
          <p:cNvPr id="108" name="Google Shape;108;g1f52a32ad58_0_5"/>
          <p:cNvSpPr txBox="1"/>
          <p:nvPr/>
        </p:nvSpPr>
        <p:spPr>
          <a:xfrm>
            <a:off x="6560825" y="3067704"/>
            <a:ext cx="2624700" cy="135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4546A"/>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Rubik"/>
                <a:ea typeface="Rubik"/>
                <a:cs typeface="Rubik"/>
                <a:sym typeface="Rubik"/>
              </a:rPr>
              <a:t>Detección de sentimientos en foros</a:t>
            </a:r>
            <a:endParaRPr b="1" i="0" sz="1400" u="none" cap="none" strike="noStrike">
              <a:solidFill>
                <a:schemeClr val="lt1"/>
              </a:solidFill>
              <a:latin typeface="Rubik"/>
              <a:ea typeface="Rubik"/>
              <a:cs typeface="Rubik"/>
              <a:sym typeface="Rubik"/>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Rubik"/>
                <a:ea typeface="Rubik"/>
                <a:cs typeface="Rubik"/>
                <a:sym typeface="Rubik"/>
              </a:rPr>
              <a:t>Ansiedad, depresión, agresión</a:t>
            </a:r>
            <a:endParaRPr b="1" i="0" sz="1400" u="none" cap="none" strike="noStrike">
              <a:solidFill>
                <a:schemeClr val="lt1"/>
              </a:solidFill>
              <a:latin typeface="Rubik"/>
              <a:ea typeface="Rubik"/>
              <a:cs typeface="Rubik"/>
              <a:sym typeface="Rubik"/>
            </a:endParaRPr>
          </a:p>
        </p:txBody>
      </p:sp>
      <p:sp>
        <p:nvSpPr>
          <p:cNvPr id="109" name="Google Shape;109;g1f52a32ad58_0_5"/>
          <p:cNvSpPr/>
          <p:nvPr/>
        </p:nvSpPr>
        <p:spPr>
          <a:xfrm>
            <a:off x="2690353" y="1444050"/>
            <a:ext cx="2796000" cy="13059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0" name="Google Shape;110;g1f52a32ad58_0_5"/>
          <p:cNvSpPr/>
          <p:nvPr/>
        </p:nvSpPr>
        <p:spPr>
          <a:xfrm flipH="1" rot="10800000">
            <a:off x="5980500" y="1380900"/>
            <a:ext cx="3163500" cy="11457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1" name="Google Shape;111;g1f52a32ad58_0_5"/>
          <p:cNvSpPr/>
          <p:nvPr/>
        </p:nvSpPr>
        <p:spPr>
          <a:xfrm>
            <a:off x="3383703" y="3241250"/>
            <a:ext cx="2796000" cy="13059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2" name="Google Shape;112;g1f52a32ad58_0_5"/>
          <p:cNvSpPr/>
          <p:nvPr/>
        </p:nvSpPr>
        <p:spPr>
          <a:xfrm flipH="1" rot="10800000">
            <a:off x="-37325" y="3265300"/>
            <a:ext cx="3310500" cy="17124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3" name="Google Shape;113;g1f52a32ad58_0_5"/>
          <p:cNvSpPr/>
          <p:nvPr/>
        </p:nvSpPr>
        <p:spPr>
          <a:xfrm>
            <a:off x="-37322" y="1395875"/>
            <a:ext cx="2796000" cy="13059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4" name="Google Shape;114;g1f52a32ad58_0_5"/>
          <p:cNvSpPr/>
          <p:nvPr/>
        </p:nvSpPr>
        <p:spPr>
          <a:xfrm flipH="1" rot="10800000">
            <a:off x="4897700" y="53700"/>
            <a:ext cx="3163500" cy="12297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5" name="Google Shape;115;g1f52a32ad58_0_5"/>
          <p:cNvSpPr/>
          <p:nvPr/>
        </p:nvSpPr>
        <p:spPr>
          <a:xfrm>
            <a:off x="6348000" y="2958200"/>
            <a:ext cx="2796000" cy="1572000"/>
          </a:xfrm>
          <a:prstGeom prst="cloudCallout">
            <a:avLst>
              <a:gd fmla="val -20833" name="adj1"/>
              <a:gd fmla="val 625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19" name="Shape 119"/>
        <p:cNvGrpSpPr/>
        <p:nvPr/>
      </p:nvGrpSpPr>
      <p:grpSpPr>
        <a:xfrm>
          <a:off x="0" y="0"/>
          <a:ext cx="0" cy="0"/>
          <a:chOff x="0" y="0"/>
          <a:chExt cx="0" cy="0"/>
        </a:xfrm>
      </p:grpSpPr>
      <p:sp>
        <p:nvSpPr>
          <p:cNvPr id="120" name="Google Shape;120;p4"/>
          <p:cNvSpPr txBox="1"/>
          <p:nvPr>
            <p:ph type="title"/>
          </p:nvPr>
        </p:nvSpPr>
        <p:spPr>
          <a:xfrm>
            <a:off x="773700" y="607675"/>
            <a:ext cx="7596600" cy="8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3400">
                <a:solidFill>
                  <a:srgbClr val="000000"/>
                </a:solidFill>
                <a:latin typeface="Roboto Mono Medium"/>
                <a:ea typeface="Roboto Mono Medium"/>
                <a:cs typeface="Roboto Mono Medium"/>
                <a:sym typeface="Roboto Mono Medium"/>
              </a:rPr>
              <a:t>¿Qué es la Ciencia de Datos?</a:t>
            </a:r>
            <a:endParaRPr b="1" sz="4400" u="sng">
              <a:solidFill>
                <a:srgbClr val="000000"/>
              </a:solidFill>
            </a:endParaRPr>
          </a:p>
        </p:txBody>
      </p:sp>
      <p:sp>
        <p:nvSpPr>
          <p:cNvPr id="121" name="Google Shape;121;p4"/>
          <p:cNvSpPr txBox="1"/>
          <p:nvPr/>
        </p:nvSpPr>
        <p:spPr>
          <a:xfrm>
            <a:off x="657675" y="1521450"/>
            <a:ext cx="36939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 sz="3200" u="none" cap="none" strike="noStrike">
                <a:solidFill>
                  <a:srgbClr val="0F1419"/>
                </a:solidFill>
                <a:latin typeface="Economica"/>
                <a:ea typeface="Economica"/>
                <a:cs typeface="Economica"/>
                <a:sym typeface="Economica"/>
              </a:rPr>
              <a:t>Conjunto </a:t>
            </a:r>
            <a:r>
              <a:rPr b="1" i="0" lang="es" sz="3200" u="none" cap="none" strike="noStrike">
                <a:solidFill>
                  <a:srgbClr val="020202"/>
                </a:solidFill>
                <a:latin typeface="Economica"/>
                <a:ea typeface="Economica"/>
                <a:cs typeface="Economica"/>
                <a:sym typeface="Economica"/>
              </a:rPr>
              <a:t>de disciplinas que utilizan métodos científicos para obtener conocimientos a partir de los datos dándoles un mayor valor.</a:t>
            </a:r>
            <a:endParaRPr b="1" i="0" sz="1250" u="none" cap="none" strike="noStrike">
              <a:solidFill>
                <a:srgbClr val="02020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20202"/>
              </a:solidFill>
              <a:latin typeface="Arial"/>
              <a:ea typeface="Arial"/>
              <a:cs typeface="Arial"/>
              <a:sym typeface="Arial"/>
            </a:endParaRPr>
          </a:p>
        </p:txBody>
      </p:sp>
      <p:pic>
        <p:nvPicPr>
          <p:cNvPr id="122" name="Google Shape;122;p4"/>
          <p:cNvPicPr preferRelativeResize="0"/>
          <p:nvPr/>
        </p:nvPicPr>
        <p:blipFill rotWithShape="1">
          <a:blip r:embed="rId3">
            <a:alphaModFix/>
          </a:blip>
          <a:srcRect b="0" l="0" r="0" t="0"/>
          <a:stretch/>
        </p:blipFill>
        <p:spPr>
          <a:xfrm>
            <a:off x="4731275" y="1672700"/>
            <a:ext cx="3693900" cy="2804835"/>
          </a:xfrm>
          <a:prstGeom prst="rect">
            <a:avLst/>
          </a:prstGeom>
          <a:noFill/>
          <a:ln>
            <a:noFill/>
          </a:ln>
        </p:spPr>
      </p:pic>
      <p:sp>
        <p:nvSpPr>
          <p:cNvPr id="123" name="Google Shape;123;p4"/>
          <p:cNvSpPr/>
          <p:nvPr/>
        </p:nvSpPr>
        <p:spPr>
          <a:xfrm>
            <a:off x="7429500" y="4153825"/>
            <a:ext cx="850500" cy="29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f5413087cc_0_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AlphaFold</a:t>
            </a:r>
            <a:endParaRPr/>
          </a:p>
        </p:txBody>
      </p:sp>
      <p:sp>
        <p:nvSpPr>
          <p:cNvPr id="129" name="Google Shape;129;g1f5413087cc_0_89"/>
          <p:cNvSpPr txBox="1"/>
          <p:nvPr>
            <p:ph idx="1" type="body"/>
          </p:nvPr>
        </p:nvSpPr>
        <p:spPr>
          <a:xfrm>
            <a:off x="311700" y="1152475"/>
            <a:ext cx="8520600" cy="3815400"/>
          </a:xfrm>
          <a:prstGeom prst="rect">
            <a:avLst/>
          </a:prstGeom>
          <a:noFill/>
          <a:ln>
            <a:noFill/>
          </a:ln>
        </p:spPr>
        <p:txBody>
          <a:bodyPr anchorCtr="0" anchor="t" bIns="91425" lIns="91425" spcFirstLastPara="1" rIns="91425" wrap="square" tIns="91425">
            <a:normAutofit/>
          </a:bodyPr>
          <a:lstStyle/>
          <a:p>
            <a:pPr indent="0" lvl="0" marL="0" rtl="0" algn="l">
              <a:lnSpc>
                <a:spcPct val="110000"/>
              </a:lnSpc>
              <a:spcBef>
                <a:spcPts val="1500"/>
              </a:spcBef>
              <a:spcAft>
                <a:spcPts val="0"/>
              </a:spcAft>
              <a:buSzPts val="1800"/>
              <a:buNone/>
            </a:pPr>
            <a:r>
              <a:rPr lang="es" sz="2300">
                <a:solidFill>
                  <a:srgbClr val="00BFDF"/>
                </a:solidFill>
                <a:highlight>
                  <a:srgbClr val="FFFFFF"/>
                </a:highlight>
                <a:latin typeface="Arial"/>
                <a:ea typeface="Arial"/>
                <a:cs typeface="Arial"/>
                <a:sym typeface="Arial"/>
              </a:rPr>
              <a:t>AlphaFold, predicción de estructuras 3D de proteínas mediante IA</a:t>
            </a:r>
            <a:endParaRPr sz="2300">
              <a:solidFill>
                <a:srgbClr val="00BFDF"/>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800"/>
              <a:buNone/>
            </a:pPr>
            <a:r>
              <a:t/>
            </a:r>
            <a:endParaRPr sz="30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30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17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17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17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17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t/>
            </a:r>
            <a:endParaRPr sz="1700">
              <a:solidFill>
                <a:schemeClr val="accent3"/>
              </a:solidFill>
              <a:latin typeface="Alfa Slab One"/>
              <a:ea typeface="Alfa Slab One"/>
              <a:cs typeface="Alfa Slab One"/>
              <a:sym typeface="Alfa Slab One"/>
            </a:endParaRPr>
          </a:p>
          <a:p>
            <a:pPr indent="0" lvl="0" marL="0" rtl="0" algn="l">
              <a:lnSpc>
                <a:spcPct val="100000"/>
              </a:lnSpc>
              <a:spcBef>
                <a:spcPts val="0"/>
              </a:spcBef>
              <a:spcAft>
                <a:spcPts val="0"/>
              </a:spcAft>
              <a:buSzPts val="1800"/>
              <a:buNone/>
            </a:pPr>
            <a:r>
              <a:rPr lang="es" sz="1700" u="sng">
                <a:solidFill>
                  <a:schemeClr val="hlink"/>
                </a:solidFill>
                <a:latin typeface="Alfa Slab One"/>
                <a:ea typeface="Alfa Slab One"/>
                <a:cs typeface="Alfa Slab One"/>
                <a:sym typeface="Alfa Slab One"/>
                <a:hlinkClick r:id="rId3"/>
              </a:rPr>
              <a:t>https://www.youtube.com/watch?v=58XzFvZ8xVU</a:t>
            </a:r>
            <a:endParaRPr sz="500"/>
          </a:p>
        </p:txBody>
      </p:sp>
      <p:pic>
        <p:nvPicPr>
          <p:cNvPr id="130" name="Google Shape;130;g1f5413087cc_0_89"/>
          <p:cNvPicPr preferRelativeResize="0"/>
          <p:nvPr/>
        </p:nvPicPr>
        <p:blipFill rotWithShape="1">
          <a:blip r:embed="rId4">
            <a:alphaModFix/>
          </a:blip>
          <a:srcRect b="0" l="0" r="0" t="0"/>
          <a:stretch/>
        </p:blipFill>
        <p:spPr>
          <a:xfrm>
            <a:off x="3795275" y="1669050"/>
            <a:ext cx="4923700" cy="246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5"/>
          <p:cNvPicPr preferRelativeResize="0"/>
          <p:nvPr/>
        </p:nvPicPr>
        <p:blipFill rotWithShape="1">
          <a:blip r:embed="rId3">
            <a:alphaModFix/>
          </a:blip>
          <a:srcRect b="0" l="0" r="0" t="0"/>
          <a:stretch/>
        </p:blipFill>
        <p:spPr>
          <a:xfrm>
            <a:off x="1610538" y="70200"/>
            <a:ext cx="5698975" cy="500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596075" y="8412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1" name="Google Shape;141;p6"/>
          <p:cNvSpPr/>
          <p:nvPr/>
        </p:nvSpPr>
        <p:spPr>
          <a:xfrm>
            <a:off x="3240500" y="697450"/>
            <a:ext cx="2781300" cy="4389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2" name="Google Shape;142;p6"/>
          <p:cNvSpPr/>
          <p:nvPr/>
        </p:nvSpPr>
        <p:spPr>
          <a:xfrm>
            <a:off x="6108525" y="8095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3" name="Google Shape;143;p6"/>
          <p:cNvSpPr txBox="1"/>
          <p:nvPr/>
        </p:nvSpPr>
        <p:spPr>
          <a:xfrm>
            <a:off x="787173"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Data Analyst</a:t>
            </a:r>
            <a:endParaRPr b="1" i="0" sz="1700" u="none" cap="none" strike="noStrike">
              <a:solidFill>
                <a:schemeClr val="accent2"/>
              </a:solidFill>
              <a:latin typeface="Open Sans"/>
              <a:ea typeface="Open Sans"/>
              <a:cs typeface="Open Sans"/>
              <a:sym typeface="Open Sans"/>
            </a:endParaRPr>
          </a:p>
        </p:txBody>
      </p:sp>
      <p:sp>
        <p:nvSpPr>
          <p:cNvPr id="144" name="Google Shape;144;p6"/>
          <p:cNvSpPr txBox="1"/>
          <p:nvPr/>
        </p:nvSpPr>
        <p:spPr>
          <a:xfrm>
            <a:off x="3549443" y="927909"/>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chemeClr val="accent2"/>
                </a:solidFill>
                <a:latin typeface="Open Sans"/>
                <a:ea typeface="Open Sans"/>
                <a:cs typeface="Open Sans"/>
                <a:sym typeface="Open Sans"/>
              </a:rPr>
              <a:t>Data Science</a:t>
            </a:r>
            <a:endParaRPr b="1" i="0" sz="1900" u="none" cap="none" strike="noStrike">
              <a:solidFill>
                <a:schemeClr val="accent2"/>
              </a:solidFill>
              <a:latin typeface="Open Sans"/>
              <a:ea typeface="Open Sans"/>
              <a:cs typeface="Open Sans"/>
              <a:sym typeface="Open Sans"/>
            </a:endParaRPr>
          </a:p>
        </p:txBody>
      </p:sp>
      <p:sp>
        <p:nvSpPr>
          <p:cNvPr id="145" name="Google Shape;145;p6"/>
          <p:cNvSpPr txBox="1"/>
          <p:nvPr/>
        </p:nvSpPr>
        <p:spPr>
          <a:xfrm>
            <a:off x="6311725"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Machine Learning</a:t>
            </a:r>
            <a:endParaRPr b="1" i="0" sz="1700" u="none" cap="none" strike="noStrike">
              <a:solidFill>
                <a:schemeClr val="accent2"/>
              </a:solidFill>
              <a:latin typeface="Open Sans"/>
              <a:ea typeface="Open Sans"/>
              <a:cs typeface="Open Sans"/>
              <a:sym typeface="Open Sans"/>
            </a:endParaRPr>
          </a:p>
        </p:txBody>
      </p:sp>
      <p:sp>
        <p:nvSpPr>
          <p:cNvPr id="146" name="Google Shape;146;p6"/>
          <p:cNvSpPr txBox="1"/>
          <p:nvPr/>
        </p:nvSpPr>
        <p:spPr>
          <a:xfrm>
            <a:off x="733600" y="15213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preguntas concretas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explicar los datos para tomar decisiones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la intuición del analista</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300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Detecta patrones superficiales</a:t>
            </a:r>
            <a:endParaRPr b="0" i="0" sz="1500" u="none" cap="none" strike="noStrike">
              <a:solidFill>
                <a:schemeClr val="accent3"/>
              </a:solidFill>
              <a:latin typeface="Open Sans"/>
              <a:ea typeface="Open Sans"/>
              <a:cs typeface="Open Sans"/>
              <a:sym typeface="Open Sans"/>
            </a:endParaRPr>
          </a:p>
        </p:txBody>
      </p:sp>
      <p:sp>
        <p:nvSpPr>
          <p:cNvPr id="147" name="Google Shape;147;p6"/>
          <p:cNvSpPr txBox="1"/>
          <p:nvPr/>
        </p:nvSpPr>
        <p:spPr>
          <a:xfrm>
            <a:off x="3326375" y="1590625"/>
            <a:ext cx="2609400" cy="320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0"/>
              </a:spcBef>
              <a:spcAft>
                <a:spcPts val="0"/>
              </a:spcAft>
              <a:buClr>
                <a:srgbClr val="000000"/>
              </a:buClr>
              <a:buSzPts val="1500"/>
              <a:buFont typeface="Arial"/>
              <a:buNone/>
            </a:pPr>
            <a:r>
              <a:t/>
            </a:r>
            <a:endParaRPr b="0" i="0" sz="1500" u="none" cap="none" strike="noStrike">
              <a:solidFill>
                <a:schemeClr val="dk1"/>
              </a:solidFill>
              <a:latin typeface="Open Sans"/>
              <a:ea typeface="Open Sans"/>
              <a:cs typeface="Open Sans"/>
              <a:sym typeface="Open Sans"/>
            </a:endParaRPr>
          </a:p>
        </p:txBody>
      </p:sp>
      <p:sp>
        <p:nvSpPr>
          <p:cNvPr id="148" name="Google Shape;148;p6"/>
          <p:cNvSpPr txBox="1"/>
          <p:nvPr/>
        </p:nvSpPr>
        <p:spPr>
          <a:xfrm>
            <a:off x="6222295" y="15906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0"/>
              </a:spcBef>
              <a:spcAft>
                <a:spcPts val="3000"/>
              </a:spcAft>
              <a:buClr>
                <a:srgbClr val="000000"/>
              </a:buClr>
              <a:buSzPts val="1500"/>
              <a:buFont typeface="Arial"/>
              <a:buNone/>
            </a:pPr>
            <a:r>
              <a:t/>
            </a:r>
            <a:endParaRPr b="0" i="0" sz="1500" u="none" cap="none" strike="noStrike">
              <a:solidFill>
                <a:schemeClr val="dk1"/>
              </a:solidFill>
              <a:latin typeface="Open Sans"/>
              <a:ea typeface="Open Sans"/>
              <a:cs typeface="Open Sans"/>
              <a:sym typeface="Open Sans"/>
            </a:endParaRPr>
          </a:p>
        </p:txBody>
      </p:sp>
      <p:cxnSp>
        <p:nvCxnSpPr>
          <p:cNvPr id="149" name="Google Shape;149;p6"/>
          <p:cNvCxnSpPr/>
          <p:nvPr/>
        </p:nvCxnSpPr>
        <p:spPr>
          <a:xfrm>
            <a:off x="382625" y="2304450"/>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50" name="Google Shape;150;p6"/>
          <p:cNvCxnSpPr/>
          <p:nvPr/>
        </p:nvCxnSpPr>
        <p:spPr>
          <a:xfrm>
            <a:off x="382625" y="3135624"/>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51" name="Google Shape;151;p6"/>
          <p:cNvCxnSpPr/>
          <p:nvPr/>
        </p:nvCxnSpPr>
        <p:spPr>
          <a:xfrm>
            <a:off x="382625" y="4014600"/>
            <a:ext cx="8474400" cy="0"/>
          </a:xfrm>
          <a:prstGeom prst="straightConnector1">
            <a:avLst/>
          </a:prstGeom>
          <a:noFill/>
          <a:ln cap="flat" cmpd="sng" w="19050">
            <a:solidFill>
              <a:schemeClr val="dk2"/>
            </a:solidFill>
            <a:prstDash val="dot"/>
            <a:round/>
            <a:headEnd len="med" w="med" type="diamond"/>
            <a:tailEnd len="med" w="med" type="diamond"/>
          </a:ln>
        </p:spPr>
      </p:cxnSp>
      <p:sp>
        <p:nvSpPr>
          <p:cNvPr id="152" name="Google Shape;152;p6"/>
          <p:cNvSpPr txBox="1"/>
          <p:nvPr>
            <p:ph idx="4294967295" type="title"/>
          </p:nvPr>
        </p:nvSpPr>
        <p:spPr>
          <a:xfrm>
            <a:off x="459650" y="77875"/>
            <a:ext cx="7596600" cy="61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3400">
                <a:solidFill>
                  <a:srgbClr val="E55B60"/>
                </a:solidFill>
                <a:latin typeface="Roboto Mono Medium"/>
                <a:ea typeface="Roboto Mono Medium"/>
                <a:cs typeface="Roboto Mono Medium"/>
                <a:sym typeface="Roboto Mono Medium"/>
              </a:rPr>
              <a:t>Como se trabaja</a:t>
            </a:r>
            <a:endParaRPr b="1" sz="4400" u="sng">
              <a:solidFill>
                <a:srgbClr val="99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f5413087cc_0_0"/>
          <p:cNvSpPr/>
          <p:nvPr/>
        </p:nvSpPr>
        <p:spPr>
          <a:xfrm>
            <a:off x="596075" y="8412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8" name="Google Shape;158;g1f5413087cc_0_0"/>
          <p:cNvSpPr/>
          <p:nvPr/>
        </p:nvSpPr>
        <p:spPr>
          <a:xfrm>
            <a:off x="3240500" y="697450"/>
            <a:ext cx="2781300" cy="4389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9" name="Google Shape;159;g1f5413087cc_0_0"/>
          <p:cNvSpPr/>
          <p:nvPr/>
        </p:nvSpPr>
        <p:spPr>
          <a:xfrm>
            <a:off x="6108525" y="809550"/>
            <a:ext cx="2557800" cy="4138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0" name="Google Shape;160;g1f5413087cc_0_0"/>
          <p:cNvSpPr txBox="1"/>
          <p:nvPr/>
        </p:nvSpPr>
        <p:spPr>
          <a:xfrm>
            <a:off x="787173"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Data Analyst</a:t>
            </a:r>
            <a:endParaRPr b="1" i="0" sz="1700" u="none" cap="none" strike="noStrike">
              <a:solidFill>
                <a:schemeClr val="accent2"/>
              </a:solidFill>
              <a:latin typeface="Open Sans"/>
              <a:ea typeface="Open Sans"/>
              <a:cs typeface="Open Sans"/>
              <a:sym typeface="Open Sans"/>
            </a:endParaRPr>
          </a:p>
        </p:txBody>
      </p:sp>
      <p:sp>
        <p:nvSpPr>
          <p:cNvPr id="161" name="Google Shape;161;g1f5413087cc_0_0"/>
          <p:cNvSpPr txBox="1"/>
          <p:nvPr/>
        </p:nvSpPr>
        <p:spPr>
          <a:xfrm>
            <a:off x="3549443" y="927909"/>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chemeClr val="accent2"/>
                </a:solidFill>
                <a:latin typeface="Open Sans"/>
                <a:ea typeface="Open Sans"/>
                <a:cs typeface="Open Sans"/>
                <a:sym typeface="Open Sans"/>
              </a:rPr>
              <a:t>Data Science</a:t>
            </a:r>
            <a:endParaRPr b="1" i="0" sz="1900" u="none" cap="none" strike="noStrike">
              <a:solidFill>
                <a:schemeClr val="accent2"/>
              </a:solidFill>
              <a:latin typeface="Open Sans"/>
              <a:ea typeface="Open Sans"/>
              <a:cs typeface="Open Sans"/>
              <a:sym typeface="Open Sans"/>
            </a:endParaRPr>
          </a:p>
        </p:txBody>
      </p:sp>
      <p:sp>
        <p:nvSpPr>
          <p:cNvPr id="162" name="Google Shape;162;g1f5413087cc_0_0"/>
          <p:cNvSpPr txBox="1"/>
          <p:nvPr/>
        </p:nvSpPr>
        <p:spPr>
          <a:xfrm>
            <a:off x="6311725" y="1009911"/>
            <a:ext cx="2163300" cy="51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chemeClr val="accent2"/>
                </a:solidFill>
                <a:latin typeface="Open Sans"/>
                <a:ea typeface="Open Sans"/>
                <a:cs typeface="Open Sans"/>
                <a:sym typeface="Open Sans"/>
              </a:rPr>
              <a:t>Machine Learning</a:t>
            </a:r>
            <a:endParaRPr b="1" i="0" sz="1700" u="none" cap="none" strike="noStrike">
              <a:solidFill>
                <a:schemeClr val="accent2"/>
              </a:solidFill>
              <a:latin typeface="Open Sans"/>
              <a:ea typeface="Open Sans"/>
              <a:cs typeface="Open Sans"/>
              <a:sym typeface="Open Sans"/>
            </a:endParaRPr>
          </a:p>
        </p:txBody>
      </p:sp>
      <p:sp>
        <p:nvSpPr>
          <p:cNvPr id="163" name="Google Shape;163;g1f5413087cc_0_0"/>
          <p:cNvSpPr txBox="1"/>
          <p:nvPr/>
        </p:nvSpPr>
        <p:spPr>
          <a:xfrm>
            <a:off x="733600" y="15213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preguntas concretas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explicar los datos para tomar decisiones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la intuición del analista</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300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Detecta patrones superficiales</a:t>
            </a:r>
            <a:endParaRPr b="0" i="0" sz="1500" u="none" cap="none" strike="noStrike">
              <a:solidFill>
                <a:schemeClr val="accent3"/>
              </a:solidFill>
              <a:latin typeface="Open Sans"/>
              <a:ea typeface="Open Sans"/>
              <a:cs typeface="Open Sans"/>
              <a:sym typeface="Open Sans"/>
            </a:endParaRPr>
          </a:p>
        </p:txBody>
      </p:sp>
      <p:sp>
        <p:nvSpPr>
          <p:cNvPr id="164" name="Google Shape;164;g1f5413087cc_0_0"/>
          <p:cNvSpPr txBox="1"/>
          <p:nvPr/>
        </p:nvSpPr>
        <p:spPr>
          <a:xfrm>
            <a:off x="3326375" y="1590625"/>
            <a:ext cx="2609400" cy="320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Parte de una situación problemática</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Busca un producto de datos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Guiado por interpretación de resultados</a:t>
            </a:r>
            <a:endParaRPr b="0" i="0" sz="1500" u="none" cap="none" strike="noStrike">
              <a:solidFill>
                <a:schemeClr val="accent3"/>
              </a:solidFill>
              <a:latin typeface="Open Sans"/>
              <a:ea typeface="Open Sans"/>
              <a:cs typeface="Open Sans"/>
              <a:sym typeface="Open Sans"/>
            </a:endParaRPr>
          </a:p>
          <a:p>
            <a:pPr indent="0" lvl="0" marL="0" marR="0" rtl="0" algn="ctr">
              <a:lnSpc>
                <a:spcPct val="100000"/>
              </a:lnSpc>
              <a:spcBef>
                <a:spcPts val="3000"/>
              </a:spcBef>
              <a:spcAft>
                <a:spcPts val="0"/>
              </a:spcAft>
              <a:buClr>
                <a:srgbClr val="000000"/>
              </a:buClr>
              <a:buSzPts val="1500"/>
              <a:buFont typeface="Arial"/>
              <a:buNone/>
            </a:pPr>
            <a:r>
              <a:rPr b="0" i="0" lang="es" sz="1500" u="none" cap="none" strike="noStrike">
                <a:solidFill>
                  <a:schemeClr val="accent3"/>
                </a:solidFill>
                <a:latin typeface="Open Sans"/>
                <a:ea typeface="Open Sans"/>
                <a:cs typeface="Open Sans"/>
                <a:sym typeface="Open Sans"/>
              </a:rPr>
              <a:t>Hace emerger patrones profundos</a:t>
            </a:r>
            <a:endParaRPr b="0" i="0" sz="1500" u="none" cap="none" strike="noStrike">
              <a:solidFill>
                <a:schemeClr val="dk1"/>
              </a:solidFill>
              <a:latin typeface="Open Sans"/>
              <a:ea typeface="Open Sans"/>
              <a:cs typeface="Open Sans"/>
              <a:sym typeface="Open Sans"/>
            </a:endParaRPr>
          </a:p>
        </p:txBody>
      </p:sp>
      <p:sp>
        <p:nvSpPr>
          <p:cNvPr id="165" name="Google Shape;165;g1f5413087cc_0_0"/>
          <p:cNvSpPr txBox="1"/>
          <p:nvPr/>
        </p:nvSpPr>
        <p:spPr>
          <a:xfrm>
            <a:off x="6222295" y="1590624"/>
            <a:ext cx="2306400" cy="334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0"/>
              </a:spcBef>
              <a:spcAft>
                <a:spcPts val="3000"/>
              </a:spcAft>
              <a:buClr>
                <a:srgbClr val="000000"/>
              </a:buClr>
              <a:buSzPts val="1500"/>
              <a:buFont typeface="Arial"/>
              <a:buNone/>
            </a:pPr>
            <a:r>
              <a:t/>
            </a:r>
            <a:endParaRPr b="0" i="0" sz="1500" u="none" cap="none" strike="noStrike">
              <a:solidFill>
                <a:schemeClr val="dk1"/>
              </a:solidFill>
              <a:latin typeface="Open Sans"/>
              <a:ea typeface="Open Sans"/>
              <a:cs typeface="Open Sans"/>
              <a:sym typeface="Open Sans"/>
            </a:endParaRPr>
          </a:p>
        </p:txBody>
      </p:sp>
      <p:cxnSp>
        <p:nvCxnSpPr>
          <p:cNvPr id="166" name="Google Shape;166;g1f5413087cc_0_0"/>
          <p:cNvCxnSpPr/>
          <p:nvPr/>
        </p:nvCxnSpPr>
        <p:spPr>
          <a:xfrm>
            <a:off x="382625" y="2304450"/>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67" name="Google Shape;167;g1f5413087cc_0_0"/>
          <p:cNvCxnSpPr/>
          <p:nvPr/>
        </p:nvCxnSpPr>
        <p:spPr>
          <a:xfrm>
            <a:off x="382625" y="3135624"/>
            <a:ext cx="8474400" cy="0"/>
          </a:xfrm>
          <a:prstGeom prst="straightConnector1">
            <a:avLst/>
          </a:prstGeom>
          <a:noFill/>
          <a:ln cap="flat" cmpd="sng" w="19050">
            <a:solidFill>
              <a:schemeClr val="dk2"/>
            </a:solidFill>
            <a:prstDash val="dot"/>
            <a:round/>
            <a:headEnd len="med" w="med" type="diamond"/>
            <a:tailEnd len="med" w="med" type="diamond"/>
          </a:ln>
        </p:spPr>
      </p:cxnSp>
      <p:cxnSp>
        <p:nvCxnSpPr>
          <p:cNvPr id="168" name="Google Shape;168;g1f5413087cc_0_0"/>
          <p:cNvCxnSpPr/>
          <p:nvPr/>
        </p:nvCxnSpPr>
        <p:spPr>
          <a:xfrm>
            <a:off x="382625" y="4014600"/>
            <a:ext cx="8474400" cy="0"/>
          </a:xfrm>
          <a:prstGeom prst="straightConnector1">
            <a:avLst/>
          </a:prstGeom>
          <a:noFill/>
          <a:ln cap="flat" cmpd="sng" w="19050">
            <a:solidFill>
              <a:schemeClr val="dk2"/>
            </a:solidFill>
            <a:prstDash val="dot"/>
            <a:round/>
            <a:headEnd len="med" w="med" type="diamond"/>
            <a:tailEnd len="med" w="med" type="diamond"/>
          </a:ln>
        </p:spPr>
      </p:cxnSp>
      <p:sp>
        <p:nvSpPr>
          <p:cNvPr id="169" name="Google Shape;169;g1f5413087cc_0_0"/>
          <p:cNvSpPr txBox="1"/>
          <p:nvPr>
            <p:ph idx="4294967295" type="title"/>
          </p:nvPr>
        </p:nvSpPr>
        <p:spPr>
          <a:xfrm>
            <a:off x="459650" y="77875"/>
            <a:ext cx="7596600" cy="61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3400">
                <a:solidFill>
                  <a:srgbClr val="E55B60"/>
                </a:solidFill>
                <a:latin typeface="Roboto Mono Medium"/>
                <a:ea typeface="Roboto Mono Medium"/>
                <a:cs typeface="Roboto Mono Medium"/>
                <a:sym typeface="Roboto Mono Medium"/>
              </a:rPr>
              <a:t>Como se trabaja</a:t>
            </a:r>
            <a:endParaRPr b="1" sz="4400" u="sng">
              <a:solidFill>
                <a:srgbClr val="99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